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8" r:id="rId2"/>
  </p:sldMasterIdLst>
  <p:notesMasterIdLst>
    <p:notesMasterId r:id="rId68"/>
  </p:notesMasterIdLst>
  <p:handoutMasterIdLst>
    <p:handoutMasterId r:id="rId69"/>
  </p:handoutMasterIdLst>
  <p:sldIdLst>
    <p:sldId id="256" r:id="rId3"/>
    <p:sldId id="257" r:id="rId4"/>
    <p:sldId id="259" r:id="rId5"/>
    <p:sldId id="260" r:id="rId6"/>
    <p:sldId id="262" r:id="rId7"/>
    <p:sldId id="301" r:id="rId8"/>
    <p:sldId id="261" r:id="rId9"/>
    <p:sldId id="381" r:id="rId10"/>
    <p:sldId id="336" r:id="rId11"/>
    <p:sldId id="305" r:id="rId12"/>
    <p:sldId id="306" r:id="rId13"/>
    <p:sldId id="382" r:id="rId14"/>
    <p:sldId id="310" r:id="rId15"/>
    <p:sldId id="293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64" r:id="rId24"/>
    <p:sldId id="399" r:id="rId25"/>
    <p:sldId id="315" r:id="rId26"/>
    <p:sldId id="316" r:id="rId27"/>
    <p:sldId id="390" r:id="rId28"/>
    <p:sldId id="318" r:id="rId29"/>
    <p:sldId id="319" r:id="rId30"/>
    <p:sldId id="391" r:id="rId31"/>
    <p:sldId id="392" r:id="rId32"/>
    <p:sldId id="393" r:id="rId33"/>
    <p:sldId id="322" r:id="rId34"/>
    <p:sldId id="400" r:id="rId35"/>
    <p:sldId id="401" r:id="rId36"/>
    <p:sldId id="396" r:id="rId37"/>
    <p:sldId id="397" r:id="rId38"/>
    <p:sldId id="380" r:id="rId39"/>
    <p:sldId id="264" r:id="rId40"/>
    <p:sldId id="308" r:id="rId41"/>
    <p:sldId id="327" r:id="rId42"/>
    <p:sldId id="328" r:id="rId43"/>
    <p:sldId id="329" r:id="rId44"/>
    <p:sldId id="330" r:id="rId45"/>
    <p:sldId id="337" r:id="rId46"/>
    <p:sldId id="342" r:id="rId47"/>
    <p:sldId id="340" r:id="rId48"/>
    <p:sldId id="344" r:id="rId49"/>
    <p:sldId id="402" r:id="rId50"/>
    <p:sldId id="349" r:id="rId51"/>
    <p:sldId id="377" r:id="rId52"/>
    <p:sldId id="379" r:id="rId53"/>
    <p:sldId id="398" r:id="rId54"/>
    <p:sldId id="332" r:id="rId55"/>
    <p:sldId id="333" r:id="rId56"/>
    <p:sldId id="334" r:id="rId57"/>
    <p:sldId id="335" r:id="rId58"/>
    <p:sldId id="288" r:id="rId59"/>
    <p:sldId id="289" r:id="rId60"/>
    <p:sldId id="291" r:id="rId61"/>
    <p:sldId id="378" r:id="rId62"/>
    <p:sldId id="270" r:id="rId63"/>
    <p:sldId id="405" r:id="rId64"/>
    <p:sldId id="407" r:id="rId65"/>
    <p:sldId id="409" r:id="rId66"/>
    <p:sldId id="403" r:id="rId6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D4FF"/>
    <a:srgbClr val="C5F0FF"/>
    <a:srgbClr val="B7ECFF"/>
    <a:srgbClr val="64D4EF"/>
    <a:srgbClr val="2AC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8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01652892561967"/>
          <c:y val="0.23824451410658309"/>
          <c:w val="0.27980856325543574"/>
          <c:h val="0.61165170143205772"/>
        </c:manualLayout>
      </c:layout>
      <c:pieChart>
        <c:varyColors val="1"/>
        <c:ser>
          <c:idx val="0"/>
          <c:order val="0"/>
          <c:spPr>
            <a:effectLst/>
            <a:scene3d>
              <a:camera prst="orthographicFront"/>
              <a:lightRig rig="freezing" dir="t"/>
            </a:scene3d>
            <a:sp3d prstMaterial="matte">
              <a:bevelT w="152400" h="50800" prst="softRound"/>
              <a:bevelB w="165100" prst="coolSlant"/>
            </a:sp3d>
          </c:spPr>
          <c:explosion val="20"/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1-CE03-4D63-893D-E05D09A5E251}"/>
              </c:ext>
            </c:extLst>
          </c:dPt>
          <c:dPt>
            <c:idx val="1"/>
            <c:bubble3D val="0"/>
            <c:explosion val="7"/>
            <c:spPr>
              <a:gradFill flip="none" rotWithShape="1">
                <a:gsLst>
                  <a:gs pos="0">
                    <a:schemeClr val="accent5">
                      <a:lumMod val="5000"/>
                      <a:lumOff val="95000"/>
                    </a:schemeClr>
                  </a:gs>
                  <a:gs pos="74000">
                    <a:schemeClr val="accent5">
                      <a:lumMod val="45000"/>
                      <a:lumOff val="55000"/>
                    </a:schemeClr>
                  </a:gs>
                  <a:gs pos="83000">
                    <a:schemeClr val="accent5">
                      <a:lumMod val="45000"/>
                      <a:lumOff val="55000"/>
                    </a:schemeClr>
                  </a:gs>
                  <a:gs pos="100000">
                    <a:schemeClr val="accent5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3-CE03-4D63-893D-E05D09A5E251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5">
                      <a:lumMod val="0"/>
                      <a:lumOff val="100000"/>
                    </a:schemeClr>
                  </a:gs>
                  <a:gs pos="35000">
                    <a:schemeClr val="accent5">
                      <a:lumMod val="0"/>
                      <a:lumOff val="100000"/>
                    </a:schemeClr>
                  </a:gs>
                  <a:gs pos="100000">
                    <a:schemeClr val="accent5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5-CE03-4D63-893D-E05D09A5E251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accent1">
                      <a:lumMod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7-CE03-4D63-893D-E05D09A5E251}"/>
              </c:ext>
            </c:extLst>
          </c:dPt>
          <c:dPt>
            <c:idx val="4"/>
            <c:bubble3D val="0"/>
            <c:spPr>
              <a:gradFill flip="none" rotWithShape="1">
                <a:gsLst>
                  <a:gs pos="0">
                    <a:schemeClr val="accent3">
                      <a:lumMod val="5000"/>
                      <a:lumOff val="95000"/>
                    </a:schemeClr>
                  </a:gs>
                  <a:gs pos="74000">
                    <a:schemeClr val="accent3">
                      <a:lumMod val="45000"/>
                      <a:lumOff val="55000"/>
                    </a:schemeClr>
                  </a:gs>
                  <a:gs pos="83000">
                    <a:schemeClr val="accent3">
                      <a:lumMod val="45000"/>
                      <a:lumOff val="55000"/>
                    </a:schemeClr>
                  </a:gs>
                  <a:gs pos="100000">
                    <a:schemeClr val="accent3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9-CE03-4D63-893D-E05D09A5E251}"/>
              </c:ext>
            </c:extLst>
          </c:dPt>
          <c:dPt>
            <c:idx val="5"/>
            <c:bubble3D val="0"/>
            <c:spPr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B-CE03-4D63-893D-E05D09A5E251}"/>
              </c:ext>
            </c:extLst>
          </c:dPt>
          <c:dPt>
            <c:idx val="6"/>
            <c:bubble3D val="0"/>
            <c:spPr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  <a:scene3d>
                <a:camera prst="orthographicFront"/>
                <a:lightRig rig="freezing" dir="t"/>
              </a:scene3d>
              <a:sp3d prstMaterial="matte">
                <a:bevelT w="152400" h="50800" prst="softRound"/>
                <a:bevelB w="165100" prst="coolSlant"/>
              </a:sp3d>
            </c:spPr>
            <c:extLst>
              <c:ext xmlns:c16="http://schemas.microsoft.com/office/drawing/2014/chart" uri="{C3380CC4-5D6E-409C-BE32-E72D297353CC}">
                <c16:uniqueId val="{0000000D-CE03-4D63-893D-E05D09A5E251}"/>
              </c:ext>
            </c:extLst>
          </c:dPt>
          <c:dLbls>
            <c:dLbl>
              <c:idx val="0"/>
              <c:layout>
                <c:manualLayout>
                  <c:x val="-1.7182453547721337E-2"/>
                  <c:y val="-0.1664489241477145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20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44C2F6E-06E0-4CA5-955C-DD21DC0AAFC2}" type="CATEGORYNAME">
                      <a:rPr lang="el-GR" sz="2000" b="1"/>
                      <a:pPr algn="r">
                        <a:defRPr sz="2000" b="1"/>
                      </a:pPr>
                      <a:t>[CATEGORY NAME]</a:t>
                    </a:fld>
                    <a:r>
                      <a:rPr lang="el-GR" sz="2000" b="1" baseline="0" dirty="0"/>
                      <a:t>
48%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09635796486383"/>
                      <c:h val="0.225394039532210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03-4D63-893D-E05D09A5E251}"/>
                </c:ext>
              </c:extLst>
            </c:dLbl>
            <c:dLbl>
              <c:idx val="1"/>
              <c:layout>
                <c:manualLayout>
                  <c:x val="1.4716008211147682E-3"/>
                  <c:y val="9.1505851508264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20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71313B8-63F7-4327-986B-9FC495F00200}" type="CATEGORYNAME">
                      <a:rPr lang="el-GR" sz="2000" b="1"/>
                      <a:pPr algn="l">
                        <a:defRPr sz="2000" b="1"/>
                      </a:pPr>
                      <a:t>[CATEGORY NAME]</a:t>
                    </a:fld>
                    <a:r>
                      <a:rPr lang="el-GR" sz="2000" b="1" baseline="0" dirty="0"/>
                      <a:t> 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301852927061652"/>
                      <c:h val="0.249974504393448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03-4D63-893D-E05D09A5E251}"/>
                </c:ext>
              </c:extLst>
            </c:dLbl>
            <c:dLbl>
              <c:idx val="2"/>
              <c:layout>
                <c:manualLayout>
                  <c:x val="5.8211107590344029E-2"/>
                  <c:y val="5.431758490660092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2422504844297402"/>
                      <c:h val="0.14132209518844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E03-4D63-893D-E05D09A5E251}"/>
                </c:ext>
              </c:extLst>
            </c:dLbl>
            <c:dLbl>
              <c:idx val="3"/>
              <c:layout>
                <c:manualLayout>
                  <c:x val="5.0255844789374093E-3"/>
                  <c:y val="2.3552332458555359E-2"/>
                </c:manualLayout>
              </c:layout>
              <c:tx>
                <c:rich>
                  <a:bodyPr/>
                  <a:lstStyle/>
                  <a:p>
                    <a:r>
                      <a:rPr lang="el-GR" sz="2000" b="1" baseline="0"/>
                      <a:t>ΠΕΙΘΑΡΧΙΚΕΣ ΥΠΟΘΕΣΕΙΣ
</a:t>
                    </a:r>
                    <a:fld id="{87A257C8-6DFB-4E7E-9D50-69B4417837D3}" type="PERCENTAGE">
                      <a:rPr lang="en-US" sz="2000" b="1" baseline="0"/>
                      <a:pPr/>
                      <a:t>[PERCENTAGE]</a:t>
                    </a:fld>
                    <a:endParaRPr lang="el-GR" sz="2000" b="1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691883592030573"/>
                      <c:h val="0.1424430710626423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03-4D63-893D-E05D09A5E251}"/>
                </c:ext>
              </c:extLst>
            </c:dLbl>
            <c:dLbl>
              <c:idx val="4"/>
              <c:layout>
                <c:manualLayout>
                  <c:x val="-3.7691883592031491E-3"/>
                  <c:y val="-4.1370386255842962E-3"/>
                </c:manualLayout>
              </c:layout>
              <c:tx>
                <c:rich>
                  <a:bodyPr/>
                  <a:lstStyle/>
                  <a:p>
                    <a:fld id="{082521A4-0833-49F1-B32E-2FC3DEA588D6}" type="CATEGORYNAME">
                      <a:rPr lang="el-GR" sz="2000"/>
                      <a:pPr/>
                      <a:t>[CATEGORY NAME]</a:t>
                    </a:fld>
                    <a:r>
                      <a:rPr lang="el-GR" sz="2000" baseline="0"/>
                      <a:t>
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645123001674766"/>
                      <c:h val="0.144421447049623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03-4D63-893D-E05D09A5E251}"/>
                </c:ext>
              </c:extLst>
            </c:dLbl>
            <c:dLbl>
              <c:idx val="5"/>
              <c:layout>
                <c:manualLayout>
                  <c:x val="-6.3029535102768685E-3"/>
                  <c:y val="-2.0680208243544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879193852720895"/>
                      <c:h val="0.154044143228190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E03-4D63-893D-E05D09A5E251}"/>
                </c:ext>
              </c:extLst>
            </c:dLbl>
            <c:dLbl>
              <c:idx val="6"/>
              <c:layout>
                <c:manualLayout>
                  <c:x val="-1.6392111138228693E-2"/>
                  <c:y val="1.33594901294096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2000" b="1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8634D62-5FAC-45D0-BD09-7B874605C55A}" type="CATEGORYNAME">
                      <a:rPr lang="el-GR" sz="2000"/>
                      <a:pPr algn="l">
                        <a:defRPr sz="2000" b="1"/>
                      </a:pPr>
                      <a:t>[CATEGORY NAME]</a:t>
                    </a:fld>
                    <a:r>
                      <a:rPr lang="el-GR" sz="2000" dirty="0"/>
                      <a:t> </a:t>
                    </a:r>
                  </a:p>
                  <a:p>
                    <a:pPr algn="l">
                      <a:defRPr sz="2000" b="1"/>
                    </a:pPr>
                    <a:r>
                      <a:rPr lang="el-GR" sz="2000" baseline="0" dirty="0"/>
                      <a:t>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2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28739457773069"/>
                      <c:h val="0.121264789788464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E03-4D63-893D-E05D09A5E2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l"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ΠΛΗΡΩΣΗ ΘΕΣΕΩΝ</c:v>
                </c:pt>
                <c:pt idx="1">
                  <c:v>ΘΕΜΑΤΑ ΥΠΗΡΕΣΙΑΚΩΝ ΕΚΘΕΣΕΩΝ - ΕΠΙΚΥΡΩΣΗΣ ΔΙΟΡΙΣΜΩΝ</c:v>
                </c:pt>
                <c:pt idx="2">
                  <c:v>ΜΕΤΑΘΕΣΕΙΣ-ΑΠΟΣΠΑΣΕΙΣ</c:v>
                </c:pt>
                <c:pt idx="3">
                  <c:v>ΠΕΙΘΑΡΧ. ΥΠΟΘΕΣΕΙΣ</c:v>
                </c:pt>
                <c:pt idx="4">
                  <c:v>ΑΦΥΠΗΡΕΤΗΣΕΙΣ-ΠΑΡΑΙΤΗΣΕΙΣ</c:v>
                </c:pt>
                <c:pt idx="5">
                  <c:v>ΑΝΑΠΛΗΡΩΤΙΚΟΙ ΔΙΟΡΙΣΜΟΙ</c:v>
                </c:pt>
                <c:pt idx="6">
                  <c:v>ΔΙΑΦΟΡΑ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888</c:v>
                </c:pt>
                <c:pt idx="1">
                  <c:v>64</c:v>
                </c:pt>
                <c:pt idx="2">
                  <c:v>315</c:v>
                </c:pt>
                <c:pt idx="3">
                  <c:v>64</c:v>
                </c:pt>
                <c:pt idx="4">
                  <c:v>221</c:v>
                </c:pt>
                <c:pt idx="5">
                  <c:v>41</c:v>
                </c:pt>
                <c:pt idx="6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E03-4D63-893D-E05D09A5E25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14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  <a:round/>
    </a:ln>
    <a:effectLst>
      <a:outerShdw blurRad="40000" dist="20000" dir="5400000" rotWithShape="0">
        <a:srgbClr val="000000">
          <a:alpha val="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8"/>
      <c:hPercent val="98"/>
      <c:rotY val="12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742301734681832E-2"/>
          <c:y val="1.7640487311133504E-2"/>
          <c:w val="0.89591056695007165"/>
          <c:h val="0.925937719546354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Διορισμοί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814953239453665E-3"/>
                  <c:y val="-4.9034786820778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24-4EB8-8D02-B19F2EADA531}"/>
                </c:ext>
              </c:extLst>
            </c:dLbl>
            <c:dLbl>
              <c:idx val="1"/>
              <c:layout>
                <c:manualLayout>
                  <c:x val="-2.5446947643270172E-3"/>
                  <c:y val="-3.3009674868035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4-4EB8-8D02-B19F2EADA531}"/>
                </c:ext>
              </c:extLst>
            </c:dLbl>
            <c:dLbl>
              <c:idx val="2"/>
              <c:layout>
                <c:manualLayout>
                  <c:x val="-2.6030368763557431E-2"/>
                  <c:y val="-1.5732546705998177E-2"/>
                </c:manualLayout>
              </c:layout>
              <c:tx>
                <c:rich>
                  <a:bodyPr/>
                  <a:lstStyle/>
                  <a:p>
                    <a:fld id="{368482B7-4248-4E07-8E43-1B1640438986}" type="VALUE">
                      <a:rPr lang="en-US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C24-4EB8-8D02-B19F2EADA531}"/>
                </c:ext>
              </c:extLst>
            </c:dLbl>
            <c:dLbl>
              <c:idx val="3"/>
              <c:layout>
                <c:manualLayout>
                  <c:x val="-5.7845299702652042E-3"/>
                  <c:y val="-3.2141887512599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4-4EB8-8D02-B19F2EADA531}"/>
                </c:ext>
              </c:extLst>
            </c:dLbl>
            <c:dLbl>
              <c:idx val="4"/>
              <c:layout>
                <c:manualLayout>
                  <c:x val="-3.5856379707519615E-3"/>
                  <c:y val="-3.3569949265207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4-4EB8-8D02-B19F2EADA531}"/>
                </c:ext>
              </c:extLst>
            </c:dLbl>
            <c:dLbl>
              <c:idx val="5"/>
              <c:layout>
                <c:manualLayout>
                  <c:x val="-1.5558209832872408E-2"/>
                  <c:y val="-2.9689502374956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0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861921431349666E-2"/>
                      <c:h val="2.2253817463100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C24-4EB8-8D02-B19F2EADA531}"/>
                </c:ext>
              </c:extLst>
            </c:dLbl>
            <c:dLbl>
              <c:idx val="6"/>
              <c:layout>
                <c:manualLayout>
                  <c:x val="-6.4359996030262908E-3"/>
                  <c:y val="-1.76435547951317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0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29791459781529E-2"/>
                      <c:h val="5.20266182698124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21</c:v>
                </c:pt>
                <c:pt idx="2">
                  <c:v>340</c:v>
                </c:pt>
                <c:pt idx="3">
                  <c:v>133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24-4EB8-8D02-B19F2EADA5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Προαγωγές</c:v>
                </c:pt>
              </c:strCache>
            </c:strRef>
          </c:tx>
          <c:spPr>
            <a:solidFill>
              <a:srgbClr val="00B0F0"/>
            </a:solidFill>
            <a:ln w="9590">
              <a:solidFill>
                <a:srgbClr val="00B0F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0C24-4EB8-8D02-B19F2EADA531}"/>
              </c:ext>
            </c:extLst>
          </c:dPt>
          <c:dLbls>
            <c:dLbl>
              <c:idx val="0"/>
              <c:layout>
                <c:manualLayout>
                  <c:x val="1.856193000701124E-2"/>
                  <c:y val="-4.7634127403765998E-2"/>
                </c:manualLayout>
              </c:layout>
              <c:tx>
                <c:rich>
                  <a:bodyPr/>
                  <a:lstStyle/>
                  <a:p>
                    <a:fld id="{52EF06E4-DD04-400F-A97E-F8F8A2F4E1B0}" type="VALUE">
                      <a:rPr lang="en-US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C24-4EB8-8D02-B19F2EADA531}"/>
                </c:ext>
              </c:extLst>
            </c:dLbl>
            <c:dLbl>
              <c:idx val="1"/>
              <c:layout>
                <c:manualLayout>
                  <c:x val="1.6334386413070903E-2"/>
                  <c:y val="-4.5740452925887277E-2"/>
                </c:manualLayout>
              </c:layout>
              <c:tx>
                <c:rich>
                  <a:bodyPr/>
                  <a:lstStyle/>
                  <a:p>
                    <a:fld id="{66C67186-4219-4175-9312-FC8D0D608429}" type="VALUE">
                      <a:rPr lang="en-US" sz="2000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C24-4EB8-8D02-B19F2EADA531}"/>
                </c:ext>
              </c:extLst>
            </c:dLbl>
            <c:dLbl>
              <c:idx val="2"/>
              <c:layout>
                <c:manualLayout>
                  <c:x val="2.8554836285377454E-2"/>
                  <c:y val="-7.0019433411531523E-2"/>
                </c:manualLayout>
              </c:layout>
              <c:tx>
                <c:rich>
                  <a:bodyPr/>
                  <a:lstStyle/>
                  <a:p>
                    <a:fld id="{61C29739-51AB-4CCD-9088-287F560B4554}" type="VALUE">
                      <a:rPr lang="en-US" sz="2000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24-4EB8-8D02-B19F2EADA531}"/>
                </c:ext>
              </c:extLst>
            </c:dLbl>
            <c:dLbl>
              <c:idx val="3"/>
              <c:layout>
                <c:manualLayout>
                  <c:x val="-3.1082569446218039E-2"/>
                  <c:y val="-2.2604786574862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4-4EB8-8D02-B19F2EADA531}"/>
                </c:ext>
              </c:extLst>
            </c:dLbl>
            <c:dLbl>
              <c:idx val="4"/>
              <c:layout>
                <c:manualLayout>
                  <c:x val="-3.9545855717795252E-2"/>
                  <c:y val="1.9143489196426972E-2"/>
                </c:manualLayout>
              </c:layout>
              <c:tx>
                <c:rich>
                  <a:bodyPr/>
                  <a:lstStyle/>
                  <a:p>
                    <a:fld id="{A3AF7BE4-74BC-4679-AB62-DECADA8D829F}" type="VALUE">
                      <a:rPr lang="en-US" sz="1800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C24-4EB8-8D02-B19F2EADA531}"/>
                </c:ext>
              </c:extLst>
            </c:dLbl>
            <c:dLbl>
              <c:idx val="5"/>
              <c:layout>
                <c:manualLayout>
                  <c:x val="8.676789587852389E-3"/>
                  <c:y val="-5.113077679449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4-4EB8-8D02-B19F2EADA531}"/>
                </c:ext>
              </c:extLst>
            </c:dLbl>
            <c:dLbl>
              <c:idx val="6"/>
              <c:layout>
                <c:manualLayout>
                  <c:x val="2.6481297583581596E-3"/>
                  <c:y val="-6.5335753176043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 formatCode="#,##0">
                  <c:v>27</c:v>
                </c:pt>
                <c:pt idx="1">
                  <c:v>85</c:v>
                </c:pt>
                <c:pt idx="2" formatCode="#,##0">
                  <c:v>174</c:v>
                </c:pt>
                <c:pt idx="3">
                  <c:v>879</c:v>
                </c:pt>
                <c:pt idx="4" formatCode="#,##0">
                  <c:v>1210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4-4EB8-8D02-B19F2EADA5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217784"/>
        <c:axId val="311217392"/>
        <c:axId val="0"/>
      </c:bar3DChart>
      <c:catAx>
        <c:axId val="311217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11217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217392"/>
        <c:scaling>
          <c:orientation val="minMax"/>
          <c:max val="1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11217784"/>
        <c:crosses val="autoZero"/>
        <c:crossBetween val="between"/>
        <c:majorUnit val="100"/>
      </c:valAx>
      <c:spPr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398227895598849"/>
          <c:y val="0.158971852656349"/>
          <c:w val="0.22839958892508536"/>
          <c:h val="0.28516109463630535"/>
        </c:manualLayout>
      </c:layout>
      <c:overlay val="0"/>
      <c:txPr>
        <a:bodyPr/>
        <a:lstStyle/>
        <a:p>
          <a:pPr>
            <a:defRPr sz="3200"/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8"/>
      <c:hPercent val="98"/>
      <c:rotY val="12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456421844985368E-2"/>
          <c:y val="2.4414698161038969E-2"/>
          <c:w val="0.92763365822711807"/>
          <c:h val="0.907964665615193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Διορισμοί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E-0C24-4EB8-8D02-B19F2EADA531}"/>
              </c:ext>
            </c:extLst>
          </c:dPt>
          <c:dLbls>
            <c:dLbl>
              <c:idx val="0"/>
              <c:layout>
                <c:manualLayout>
                  <c:x val="-4.4814953239453665E-3"/>
                  <c:y val="-4.9034786820778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24-4EB8-8D02-B19F2EADA531}"/>
                </c:ext>
              </c:extLst>
            </c:dLbl>
            <c:dLbl>
              <c:idx val="1"/>
              <c:layout>
                <c:manualLayout>
                  <c:x val="-2.5447067378742989E-3"/>
                  <c:y val="-2.48051026289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4-4EB8-8D02-B19F2EADA531}"/>
                </c:ext>
              </c:extLst>
            </c:dLbl>
            <c:dLbl>
              <c:idx val="2"/>
              <c:layout>
                <c:manualLayout>
                  <c:x val="-1.9063695700107405E-2"/>
                  <c:y val="-4.4840198040631135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000" b="1"/>
                    </a:pPr>
                    <a:fld id="{368482B7-4248-4E07-8E43-1B1640438986}" type="VALUE">
                      <a:rPr lang="en-US" b="1"/>
                      <a:pPr>
                        <a:defRPr sz="2000" b="1"/>
                      </a:pPr>
                      <a:t>[VALUE]</a:t>
                    </a:fld>
                    <a:endParaRPr lang="el-G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652092392713005E-2"/>
                      <c:h val="7.56719082493813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C24-4EB8-8D02-B19F2EADA531}"/>
                </c:ext>
              </c:extLst>
            </c:dLbl>
            <c:dLbl>
              <c:idx val="3"/>
              <c:layout>
                <c:manualLayout>
                  <c:x val="-5.7845215855795743E-3"/>
                  <c:y val="-2.6018102479210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24-4EB8-8D02-B19F2EADA531}"/>
                </c:ext>
              </c:extLst>
            </c:dLbl>
            <c:dLbl>
              <c:idx val="4"/>
              <c:layout>
                <c:manualLayout>
                  <c:x val="-3.5758973510867016E-3"/>
                  <c:y val="-3.563901298078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4-4EB8-8D02-B19F2EADA531}"/>
                </c:ext>
              </c:extLst>
            </c:dLbl>
            <c:dLbl>
              <c:idx val="5"/>
              <c:layout>
                <c:manualLayout>
                  <c:x val="1.0114290135278979E-3"/>
                  <c:y val="-2.55931551723438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740717068138724E-2"/>
                      <c:h val="5.10174240245344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C24-4EB8-8D02-B19F2EADA531}"/>
                </c:ext>
              </c:extLst>
            </c:dLbl>
            <c:dLbl>
              <c:idx val="6"/>
              <c:layout>
                <c:manualLayout>
                  <c:x val="-6.4359996030262908E-3"/>
                  <c:y val="-1.76435547951317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029791459781529E-2"/>
                      <c:h val="5.20266182698124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01.11.19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21</c:v>
                </c:pt>
                <c:pt idx="2">
                  <c:v>340</c:v>
                </c:pt>
                <c:pt idx="3">
                  <c:v>133</c:v>
                </c:pt>
                <c:pt idx="4">
                  <c:v>81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24-4EB8-8D02-B19F2EADA5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Προαγωγές</c:v>
                </c:pt>
              </c:strCache>
            </c:strRef>
          </c:tx>
          <c:spPr>
            <a:solidFill>
              <a:srgbClr val="00B0F0"/>
            </a:solidFill>
            <a:ln w="9590">
              <a:solidFill>
                <a:srgbClr val="00B0F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0C24-4EB8-8D02-B19F2EADA53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9590">
                <a:solidFill>
                  <a:srgbClr val="00B0F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0C24-4EB8-8D02-B19F2EADA531}"/>
              </c:ext>
            </c:extLst>
          </c:dPt>
          <c:dLbls>
            <c:dLbl>
              <c:idx val="0"/>
              <c:layout>
                <c:manualLayout>
                  <c:x val="1.856193000701124E-2"/>
                  <c:y val="-4.7634127403765998E-2"/>
                </c:manualLayout>
              </c:layout>
              <c:tx>
                <c:rich>
                  <a:bodyPr/>
                  <a:lstStyle/>
                  <a:p>
                    <a:fld id="{52EF06E4-DD04-400F-A97E-F8F8A2F4E1B0}" type="VALUE">
                      <a:rPr lang="en-US" b="0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C24-4EB8-8D02-B19F2EADA531}"/>
                </c:ext>
              </c:extLst>
            </c:dLbl>
            <c:dLbl>
              <c:idx val="1"/>
              <c:layout>
                <c:manualLayout>
                  <c:x val="1.6334370110413592E-2"/>
                  <c:y val="-6.2149732227398169E-2"/>
                </c:manualLayout>
              </c:layout>
              <c:tx>
                <c:rich>
                  <a:bodyPr/>
                  <a:lstStyle/>
                  <a:p>
                    <a:fld id="{66C67186-4219-4175-9312-FC8D0D608429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C24-4EB8-8D02-B19F2EADA531}"/>
                </c:ext>
              </c:extLst>
            </c:dLbl>
            <c:dLbl>
              <c:idx val="2"/>
              <c:layout>
                <c:manualLayout>
                  <c:x val="2.8554836285377454E-2"/>
                  <c:y val="-7.0019433411531523E-2"/>
                </c:manualLayout>
              </c:layout>
              <c:tx>
                <c:rich>
                  <a:bodyPr/>
                  <a:lstStyle/>
                  <a:p>
                    <a:fld id="{61C29739-51AB-4CCD-9088-287F560B4554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24-4EB8-8D02-B19F2EADA531}"/>
                </c:ext>
              </c:extLst>
            </c:dLbl>
            <c:dLbl>
              <c:idx val="3"/>
              <c:layout>
                <c:manualLayout>
                  <c:x val="3.2890498232189418E-2"/>
                  <c:y val="-6.9948822768835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4-4EB8-8D02-B19F2EADA531}"/>
                </c:ext>
              </c:extLst>
            </c:dLbl>
            <c:dLbl>
              <c:idx val="4"/>
              <c:layout>
                <c:manualLayout>
                  <c:x val="-4.2316496415033905E-2"/>
                  <c:y val="3.260361231567535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2000" b="1"/>
                    </a:pPr>
                    <a:fld id="{A3AF7BE4-74BC-4679-AB62-DECADA8D829F}" type="VALUE">
                      <a:rPr lang="en-US" sz="2000" b="1"/>
                      <a:pPr>
                        <a:defRPr sz="2000" b="1"/>
                      </a:pPr>
                      <a:t>[VALUE]</a:t>
                    </a:fld>
                    <a:endParaRPr lang="el-G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91658268412372E-2"/>
                      <c:h val="5.522004115495397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C24-4EB8-8D02-B19F2EADA531}"/>
                </c:ext>
              </c:extLst>
            </c:dLbl>
            <c:dLbl>
              <c:idx val="5"/>
              <c:layout>
                <c:manualLayout>
                  <c:x val="8.676789587852389E-3"/>
                  <c:y val="-5.1130776794493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4-4EB8-8D02-B19F2EADA531}"/>
                </c:ext>
              </c:extLst>
            </c:dLbl>
            <c:dLbl>
              <c:idx val="6"/>
              <c:layout>
                <c:manualLayout>
                  <c:x val="2.6481297583581596E-3"/>
                  <c:y val="-6.5335753176043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01.11.19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#,##0">
                  <c:v>27</c:v>
                </c:pt>
                <c:pt idx="1">
                  <c:v>85</c:v>
                </c:pt>
                <c:pt idx="2" formatCode="#,##0">
                  <c:v>174</c:v>
                </c:pt>
                <c:pt idx="3">
                  <c:v>879</c:v>
                </c:pt>
                <c:pt idx="4" formatCode="#,##0">
                  <c:v>1210</c:v>
                </c:pt>
                <c:pt idx="5">
                  <c:v>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4-4EB8-8D02-B19F2EADA5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11215040"/>
        <c:axId val="311215824"/>
        <c:axId val="0"/>
      </c:bar3DChart>
      <c:catAx>
        <c:axId val="31121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58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11215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1215824"/>
        <c:scaling>
          <c:orientation val="minMax"/>
          <c:max val="1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11215040"/>
        <c:crosses val="autoZero"/>
        <c:crossBetween val="between"/>
        <c:majorUnit val="100"/>
      </c:valAx>
      <c:spPr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0935423969140377"/>
          <c:y val="0.158971852656349"/>
          <c:w val="0.25886813139291681"/>
          <c:h val="0.28776446691956575"/>
        </c:manualLayout>
      </c:layout>
      <c:overlay val="0"/>
      <c:txPr>
        <a:bodyPr/>
        <a:lstStyle/>
        <a:p>
          <a:pPr>
            <a:defRPr sz="3200"/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8"/>
      <c:hPercent val="98"/>
      <c:rotY val="12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456421844985368E-2"/>
          <c:y val="1.7640462818735679E-2"/>
          <c:w val="0.93597613391305212"/>
          <c:h val="0.925937719546354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Διορισμοί</c:v>
                </c:pt>
              </c:strCache>
            </c:strRef>
          </c:tx>
          <c:invertIfNegative val="0"/>
          <c:dPt>
            <c:idx val="5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E-0C24-4EB8-8D02-B19F2EADA53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7D17-4D40-8FE5-6372B327630A}"/>
              </c:ext>
            </c:extLst>
          </c:dPt>
          <c:dLbls>
            <c:dLbl>
              <c:idx val="0"/>
              <c:layout>
                <c:manualLayout>
                  <c:x val="6.1613586615849262E-3"/>
                  <c:y val="-4.495314066798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24-4EB8-8D02-B19F2EADA531}"/>
                </c:ext>
              </c:extLst>
            </c:dLbl>
            <c:dLbl>
              <c:idx val="1"/>
              <c:layout>
                <c:manualLayout>
                  <c:x val="-2.5447067378742989E-3"/>
                  <c:y val="-2.48051026289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24-4EB8-8D02-B19F2EADA531}"/>
                </c:ext>
              </c:extLst>
            </c:dLbl>
            <c:dLbl>
              <c:idx val="2"/>
              <c:layout>
                <c:manualLayout>
                  <c:x val="1.3348115968262587E-2"/>
                  <c:y val="-5.8590556141207929E-2"/>
                </c:manualLayout>
              </c:layout>
              <c:tx>
                <c:rich>
                  <a:bodyPr/>
                  <a:lstStyle/>
                  <a:p>
                    <a:fld id="{368482B7-4248-4E07-8E43-1B1640438986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C24-4EB8-8D02-B19F2EADA531}"/>
                </c:ext>
              </c:extLst>
            </c:dLbl>
            <c:dLbl>
              <c:idx val="3"/>
              <c:layout>
                <c:manualLayout>
                  <c:x val="3.2619425924249892E-3"/>
                  <c:y val="-2.287550137556886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49126617793456E-2"/>
                      <c:h val="5.73480446352814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24-4EB8-8D02-B19F2EADA531}"/>
                </c:ext>
              </c:extLst>
            </c:dLbl>
            <c:dLbl>
              <c:idx val="4"/>
              <c:layout>
                <c:manualLayout>
                  <c:x val="-2.6954844246002596E-3"/>
                  <c:y val="-3.7631128994934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24-4EB8-8D02-B19F2EADA531}"/>
                </c:ext>
              </c:extLst>
            </c:dLbl>
            <c:dLbl>
              <c:idx val="5"/>
              <c:layout>
                <c:manualLayout>
                  <c:x val="-6.5826302363545554E-4"/>
                  <c:y val="-3.07098160337337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376156045628394E-2"/>
                      <c:h val="4.06215450080991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C24-4EB8-8D02-B19F2EADA531}"/>
                </c:ext>
              </c:extLst>
            </c:dLbl>
            <c:dLbl>
              <c:idx val="6"/>
              <c:layout>
                <c:manualLayout>
                  <c:x val="2.078257632157716E-3"/>
                  <c:y val="-1.05005922359027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20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58305930149542E-2"/>
                      <c:h val="6.6312543388270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  <c:pt idx="6">
                  <c:v>2019 (μέχρι 31.12.19)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21</c:v>
                </c:pt>
                <c:pt idx="2">
                  <c:v>340</c:v>
                </c:pt>
                <c:pt idx="3">
                  <c:v>133</c:v>
                </c:pt>
                <c:pt idx="4">
                  <c:v>81</c:v>
                </c:pt>
                <c:pt idx="5">
                  <c:v>92</c:v>
                </c:pt>
                <c:pt idx="6">
                  <c:v>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24-4EB8-8D02-B19F2EADA5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Προαγωγές</c:v>
                </c:pt>
              </c:strCache>
            </c:strRef>
          </c:tx>
          <c:spPr>
            <a:solidFill>
              <a:srgbClr val="00B0F0"/>
            </a:solidFill>
            <a:ln w="9590">
              <a:solidFill>
                <a:srgbClr val="00B0F0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0C24-4EB8-8D02-B19F2EADA53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9590">
                <a:solidFill>
                  <a:srgbClr val="00B0F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0C24-4EB8-8D02-B19F2EADA53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9590">
                <a:solidFill>
                  <a:srgbClr val="00B0F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D17-4D40-8FE5-6372B327630A}"/>
              </c:ext>
            </c:extLst>
          </c:dPt>
          <c:dLbls>
            <c:dLbl>
              <c:idx val="0"/>
              <c:layout>
                <c:manualLayout>
                  <c:x val="1.856193000701124E-2"/>
                  <c:y val="-4.7634127403765998E-2"/>
                </c:manualLayout>
              </c:layout>
              <c:tx>
                <c:rich>
                  <a:bodyPr/>
                  <a:lstStyle/>
                  <a:p>
                    <a:fld id="{52EF06E4-DD04-400F-A97E-F8F8A2F4E1B0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C24-4EB8-8D02-B19F2EADA531}"/>
                </c:ext>
              </c:extLst>
            </c:dLbl>
            <c:dLbl>
              <c:idx val="1"/>
              <c:layout>
                <c:manualLayout>
                  <c:x val="1.6334370110413592E-2"/>
                  <c:y val="-6.2149732227398169E-2"/>
                </c:manualLayout>
              </c:layout>
              <c:tx>
                <c:rich>
                  <a:bodyPr/>
                  <a:lstStyle/>
                  <a:p>
                    <a:fld id="{66C67186-4219-4175-9312-FC8D0D608429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C24-4EB8-8D02-B19F2EADA531}"/>
                </c:ext>
              </c:extLst>
            </c:dLbl>
            <c:dLbl>
              <c:idx val="2"/>
              <c:layout>
                <c:manualLayout>
                  <c:x val="2.6426306386031249E-2"/>
                  <c:y val="-5.5733518885146424E-2"/>
                </c:manualLayout>
              </c:layout>
              <c:tx>
                <c:rich>
                  <a:bodyPr/>
                  <a:lstStyle/>
                  <a:p>
                    <a:fld id="{61C29739-51AB-4CCD-9088-287F560B4554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24-4EB8-8D02-B19F2EADA531}"/>
                </c:ext>
              </c:extLst>
            </c:dLbl>
            <c:dLbl>
              <c:idx val="3"/>
              <c:layout>
                <c:manualLayout>
                  <c:x val="2.3311980638435523E-2"/>
                  <c:y val="-5.97445234360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24-4EB8-8D02-B19F2EADA531}"/>
                </c:ext>
              </c:extLst>
            </c:dLbl>
            <c:dLbl>
              <c:idx val="4"/>
              <c:layout>
                <c:manualLayout>
                  <c:x val="-2.3833167825223437E-2"/>
                  <c:y val="-1.3675159933501961E-2"/>
                </c:manualLayout>
              </c:layout>
              <c:tx>
                <c:rich>
                  <a:bodyPr/>
                  <a:lstStyle/>
                  <a:p>
                    <a:fld id="{A3AF7BE4-74BC-4679-AB62-DECADA8D829F}" type="VALUE">
                      <a:rPr lang="en-US" sz="2000" b="1"/>
                      <a:pPr/>
                      <a:t>[VALUE]</a:t>
                    </a:fld>
                    <a:endParaRPr lang="el-G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C24-4EB8-8D02-B19F2EADA531}"/>
                </c:ext>
              </c:extLst>
            </c:dLbl>
            <c:dLbl>
              <c:idx val="5"/>
              <c:layout>
                <c:manualLayout>
                  <c:x val="1.9319579784327648E-2"/>
                  <c:y val="-4.9089971203044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C24-4EB8-8D02-B19F2EADA531}"/>
                </c:ext>
              </c:extLst>
            </c:dLbl>
            <c:dLbl>
              <c:idx val="6"/>
              <c:layout>
                <c:manualLayout>
                  <c:x val="1.8612376518069341E-2"/>
                  <c:y val="-5.9213258169850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17-4D40-8FE5-6372B32763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  <c:pt idx="6">
                  <c:v>2019 (μέχρι 31.12.19)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#,##0">
                  <c:v>27</c:v>
                </c:pt>
                <c:pt idx="1">
                  <c:v>85</c:v>
                </c:pt>
                <c:pt idx="2" formatCode="#,##0">
                  <c:v>174</c:v>
                </c:pt>
                <c:pt idx="3">
                  <c:v>879</c:v>
                </c:pt>
                <c:pt idx="4" formatCode="#,##0">
                  <c:v>1210</c:v>
                </c:pt>
                <c:pt idx="5">
                  <c:v>633</c:v>
                </c:pt>
                <c:pt idx="6" formatCode="#,##0">
                  <c:v>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C24-4EB8-8D02-B19F2EADA5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5094520"/>
        <c:axId val="355092560"/>
        <c:axId val="0"/>
      </c:bar3DChart>
      <c:catAx>
        <c:axId val="355094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58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55092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5092560"/>
        <c:scaling>
          <c:orientation val="minMax"/>
          <c:max val="12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39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l-GR"/>
          </a:p>
        </c:txPr>
        <c:crossAx val="355094520"/>
        <c:crosses val="autoZero"/>
        <c:crossBetween val="between"/>
        <c:majorUnit val="100"/>
      </c:valAx>
      <c:spPr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c:spPr>
    </c:plotArea>
    <c:legend>
      <c:legendPos val="r"/>
      <c:legendEntry>
        <c:idx val="0"/>
        <c:txPr>
          <a:bodyPr/>
          <a:lstStyle/>
          <a:p>
            <a:pPr>
              <a:defRPr sz="2800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2800"/>
            </a:pPr>
            <a:endParaRPr lang="el-GR"/>
          </a:p>
        </c:txPr>
      </c:legendEntry>
      <c:layout>
        <c:manualLayout>
          <c:xMode val="edge"/>
          <c:yMode val="edge"/>
          <c:x val="0.7795108824998408"/>
          <c:y val="0.1201956328902373"/>
          <c:w val="0.18871156431116609"/>
          <c:h val="0.2413549674748669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7913913104611918"/>
          <c:h val="0.86711711711711714"/>
        </c:manualLayout>
      </c:layout>
      <c:lineChart>
        <c:grouping val="standard"/>
        <c:varyColors val="0"/>
        <c:ser>
          <c:idx val="0"/>
          <c:order val="0"/>
          <c:tx>
            <c:strRef>
              <c:f>Sheet1!$H$1:$N$1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tx>
          <c:spPr>
            <a:ln w="57150">
              <a:solidFill>
                <a:srgbClr val="167BF3"/>
              </a:solidFill>
            </a:ln>
          </c:spPr>
          <c:marker>
            <c:spPr>
              <a:ln w="57150">
                <a:solidFill>
                  <a:srgbClr val="052F61">
                    <a:lumMod val="60000"/>
                    <a:lumOff val="40000"/>
                  </a:srgbClr>
                </a:solidFill>
              </a:ln>
            </c:spPr>
          </c:marker>
          <c:dLbls>
            <c:dLbl>
              <c:idx val="0"/>
              <c:layout>
                <c:manualLayout>
                  <c:x val="-2.3660275701207378E-2"/>
                  <c:y val="-7.772480522898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09-4AAE-AC0C-9401F8E525F7}"/>
                </c:ext>
              </c:extLst>
            </c:dLbl>
            <c:dLbl>
              <c:idx val="1"/>
              <c:layout>
                <c:manualLayout>
                  <c:x val="2.0280236315320551E-2"/>
                  <c:y val="1.94312969332361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3200" b="1"/>
                  </a:pPr>
                  <a:endParaRPr lang="el-G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584317610856865E-2"/>
                      <c:h val="7.54538792021885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09-4AAE-AC0C-9401F8E525F7}"/>
                </c:ext>
              </c:extLst>
            </c:dLbl>
            <c:dLbl>
              <c:idx val="2"/>
              <c:layout>
                <c:manualLayout>
                  <c:x val="7.8867585670691197E-3"/>
                  <c:y val="-3.886240261449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09-4AAE-AC0C-9401F8E525F7}"/>
                </c:ext>
              </c:extLst>
            </c:dLbl>
            <c:dLbl>
              <c:idx val="3"/>
              <c:layout>
                <c:manualLayout>
                  <c:x val="-2.7184993883377375E-3"/>
                  <c:y val="-4.5057730216840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7D-4812-A77C-C8E6CFE64738}"/>
                </c:ext>
              </c:extLst>
            </c:dLbl>
            <c:dLbl>
              <c:idx val="4"/>
              <c:layout>
                <c:manualLayout>
                  <c:x val="1.3520157543547144E-2"/>
                  <c:y val="3.400460228767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09-4AAE-AC0C-9401F8E525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Sheet1!$H$1:$N$1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Sheet1!$H$2:$N$2</c:f>
              <c:numCache>
                <c:formatCode>#,##0</c:formatCode>
                <c:ptCount val="7"/>
                <c:pt idx="0">
                  <c:v>69</c:v>
                </c:pt>
                <c:pt idx="1">
                  <c:v>163</c:v>
                </c:pt>
                <c:pt idx="2">
                  <c:v>579</c:v>
                </c:pt>
                <c:pt idx="3">
                  <c:v>396</c:v>
                </c:pt>
                <c:pt idx="4">
                  <c:v>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7D-4812-A77C-C8E6CFE647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095304"/>
        <c:axId val="355092952"/>
      </c:lineChart>
      <c:catAx>
        <c:axId val="355095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/>
            </a:pPr>
            <a:endParaRPr lang="el-GR"/>
          </a:p>
        </c:txPr>
        <c:crossAx val="35509295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092952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el-GR"/>
          </a:p>
        </c:txPr>
        <c:crossAx val="355095304"/>
        <c:crosses val="autoZero"/>
        <c:crossBetween val="between"/>
        <c:majorUnit val="100"/>
        <c:minorUnit val="100"/>
      </c:valAx>
      <c:spPr>
        <a:solidFill>
          <a:srgbClr val="76DBF4">
            <a:lumMod val="20000"/>
            <a:lumOff val="80000"/>
          </a:srgbClr>
        </a:solidFill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566175803943502E-2"/>
          <c:y val="3.8288288288288286E-2"/>
          <c:w val="0.88480511030143671"/>
          <c:h val="0.86711711618287379"/>
        </c:manualLayout>
      </c:layout>
      <c:lineChart>
        <c:grouping val="standard"/>
        <c:varyColors val="0"/>
        <c:ser>
          <c:idx val="0"/>
          <c:order val="0"/>
          <c:tx>
            <c:strRef>
              <c:f>Sheet1!$H$1:$N$1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</c:strCache>
            </c:strRef>
          </c:tx>
          <c:spPr>
            <a:ln w="57150"/>
          </c:spPr>
          <c:marker>
            <c:symbol val="diamond"/>
            <c:size val="5"/>
            <c:spPr>
              <a:ln w="57150"/>
            </c:spPr>
          </c:marker>
          <c:dLbls>
            <c:dLbl>
              <c:idx val="0"/>
              <c:layout>
                <c:manualLayout>
                  <c:x val="-3.151278749215284E-2"/>
                  <c:y val="-0.11062823313811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9C-42CC-9728-7666394E9E6D}"/>
                </c:ext>
              </c:extLst>
            </c:dLbl>
            <c:dLbl>
              <c:idx val="2"/>
              <c:layout>
                <c:manualLayout>
                  <c:x val="6.0601514407986196E-3"/>
                  <c:y val="-9.745820538357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9C-42CC-9728-7666394E9E6D}"/>
                </c:ext>
              </c:extLst>
            </c:dLbl>
            <c:dLbl>
              <c:idx val="3"/>
              <c:layout>
                <c:manualLayout>
                  <c:x val="-2.7184993883377375E-3"/>
                  <c:y val="-4.5057730216840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7D-4812-A77C-C8E6CFE64738}"/>
                </c:ext>
              </c:extLst>
            </c:dLbl>
            <c:dLbl>
              <c:idx val="4"/>
              <c:layout>
                <c:manualLayout>
                  <c:x val="-5.5209411157511833E-4"/>
                  <c:y val="9.307787489261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59-44F1-8A61-A5F599EC3F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Sheet1!$H$1:$N$1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</c:strCache>
            </c:strRef>
          </c:cat>
          <c:val>
            <c:numRef>
              <c:f>Sheet1!$H$2:$N$2</c:f>
              <c:numCache>
                <c:formatCode>#,##0</c:formatCode>
                <c:ptCount val="7"/>
                <c:pt idx="0">
                  <c:v>69</c:v>
                </c:pt>
                <c:pt idx="1">
                  <c:v>163</c:v>
                </c:pt>
                <c:pt idx="2">
                  <c:v>579</c:v>
                </c:pt>
                <c:pt idx="3">
                  <c:v>396</c:v>
                </c:pt>
                <c:pt idx="4">
                  <c:v>347</c:v>
                </c:pt>
                <c:pt idx="5">
                  <c:v>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7D-4812-A77C-C8E6CFE647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093344"/>
        <c:axId val="355091384"/>
      </c:lineChart>
      <c:catAx>
        <c:axId val="3550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000" b="1"/>
            </a:pPr>
            <a:endParaRPr lang="el-GR"/>
          </a:p>
        </c:txPr>
        <c:crossAx val="35509138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091384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el-GR"/>
          </a:p>
        </c:txPr>
        <c:crossAx val="355093344"/>
        <c:crosses val="autoZero"/>
        <c:crossBetween val="between"/>
        <c:majorUnit val="100"/>
        <c:minorUnit val="100"/>
      </c:valAx>
      <c:spPr>
        <a:solidFill>
          <a:srgbClr val="76DBF4">
            <a:lumMod val="20000"/>
            <a:lumOff val="80000"/>
          </a:srgbClr>
        </a:solidFill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7571487157855266"/>
          <c:h val="0.86711711711711714"/>
        </c:manualLayout>
      </c:layout>
      <c:lineChart>
        <c:grouping val="standard"/>
        <c:varyColors val="0"/>
        <c:ser>
          <c:idx val="0"/>
          <c:order val="0"/>
          <c:tx>
            <c:strRef>
              <c:f>Sheet1!$H$1:$N$1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  <c:pt idx="6">
                  <c:v>2019(μέχρι 31.12.19)</c:v>
                </c:pt>
              </c:strCache>
            </c:strRef>
          </c:tx>
          <c:spPr>
            <a:ln w="57150">
              <a:solidFill>
                <a:srgbClr val="052F61">
                  <a:lumMod val="60000"/>
                  <a:lumOff val="40000"/>
                </a:srgbClr>
              </a:solidFill>
            </a:ln>
          </c:spPr>
          <c:marker>
            <c:spPr>
              <a:ln w="57150">
                <a:solidFill>
                  <a:srgbClr val="052F61">
                    <a:lumMod val="60000"/>
                    <a:lumOff val="40000"/>
                  </a:srgbClr>
                </a:solidFill>
              </a:ln>
            </c:spPr>
          </c:marker>
          <c:dPt>
            <c:idx val="5"/>
            <c:marker>
              <c:spPr>
                <a:solidFill>
                  <a:srgbClr val="6A9E1F">
                    <a:lumMod val="60000"/>
                    <a:lumOff val="40000"/>
                  </a:srgbClr>
                </a:solidFill>
                <a:ln w="57150">
                  <a:solidFill>
                    <a:srgbClr val="14967C">
                      <a:lumMod val="60000"/>
                      <a:lumOff val="40000"/>
                    </a:srgbClr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029-4AFF-8A1F-E2DA3237DC97}"/>
              </c:ext>
            </c:extLst>
          </c:dPt>
          <c:dPt>
            <c:idx val="6"/>
            <c:marker>
              <c:spPr>
                <a:solidFill>
                  <a:srgbClr val="6A9E1F">
                    <a:lumMod val="60000"/>
                    <a:lumOff val="40000"/>
                  </a:srgbClr>
                </a:solidFill>
                <a:ln w="57150">
                  <a:solidFill>
                    <a:srgbClr val="052F61">
                      <a:lumMod val="60000"/>
                      <a:lumOff val="40000"/>
                    </a:srgbClr>
                  </a:solidFill>
                </a:ln>
              </c:spPr>
            </c:marker>
            <c:bubble3D val="0"/>
            <c:spPr>
              <a:ln w="57150">
                <a:solidFill>
                  <a:srgbClr val="6A9E1F">
                    <a:lumMod val="60000"/>
                    <a:lumOff val="40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029-4AFF-8A1F-E2DA3237DC97}"/>
              </c:ext>
            </c:extLst>
          </c:dPt>
          <c:dLbls>
            <c:dLbl>
              <c:idx val="0"/>
              <c:layout>
                <c:manualLayout>
                  <c:x val="-3.3863392477148854E-2"/>
                  <c:y val="-7.8546290610838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58-4E9E-A54F-EE7F983C948A}"/>
                </c:ext>
              </c:extLst>
            </c:dLbl>
            <c:dLbl>
              <c:idx val="2"/>
              <c:layout>
                <c:manualLayout>
                  <c:x val="3.277102497788521E-3"/>
                  <c:y val="-2.2091144234298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58-4E9E-A54F-EE7F983C948A}"/>
                </c:ext>
              </c:extLst>
            </c:dLbl>
            <c:dLbl>
              <c:idx val="3"/>
              <c:layout>
                <c:manualLayout>
                  <c:x val="-2.7184993883377375E-3"/>
                  <c:y val="-4.5057730216840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7D-4812-A77C-C8E6CFE64738}"/>
                </c:ext>
              </c:extLst>
            </c:dLbl>
            <c:dLbl>
              <c:idx val="4"/>
              <c:layout>
                <c:manualLayout>
                  <c:x val="5.9523809523809521E-3"/>
                  <c:y val="-0.101888435621060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58-4E9E-A54F-EE7F983C948A}"/>
                </c:ext>
              </c:extLst>
            </c:dLbl>
            <c:dLbl>
              <c:idx val="5"/>
              <c:layout>
                <c:manualLayout>
                  <c:x val="1.9662614986731605E-2"/>
                  <c:y val="3.6818573723830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29-4AFF-8A1F-E2DA3237DC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Sheet1!$H$1:$N$1</c:f>
              <c:strCach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(μέχρι 1.11.19)</c:v>
                </c:pt>
                <c:pt idx="6">
                  <c:v>2019(μέχρι 31.12.19)</c:v>
                </c:pt>
              </c:strCache>
            </c:strRef>
          </c:cat>
          <c:val>
            <c:numRef>
              <c:f>Sheet1!$H$2:$N$2</c:f>
              <c:numCache>
                <c:formatCode>#,##0</c:formatCode>
                <c:ptCount val="7"/>
                <c:pt idx="0">
                  <c:v>69</c:v>
                </c:pt>
                <c:pt idx="1">
                  <c:v>163</c:v>
                </c:pt>
                <c:pt idx="2">
                  <c:v>579</c:v>
                </c:pt>
                <c:pt idx="3">
                  <c:v>396</c:v>
                </c:pt>
                <c:pt idx="4">
                  <c:v>347</c:v>
                </c:pt>
                <c:pt idx="5">
                  <c:v>394</c:v>
                </c:pt>
                <c:pt idx="6">
                  <c:v>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7D-4812-A77C-C8E6CFE647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094912"/>
        <c:axId val="355096872"/>
      </c:lineChart>
      <c:catAx>
        <c:axId val="35509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el-GR"/>
          </a:p>
        </c:txPr>
        <c:crossAx val="355096872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096872"/>
        <c:scaling>
          <c:orientation val="minMax"/>
          <c:max val="800"/>
          <c:min val="0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/>
            </a:pPr>
            <a:endParaRPr lang="el-GR"/>
          </a:p>
        </c:txPr>
        <c:crossAx val="355094912"/>
        <c:crosses val="autoZero"/>
        <c:crossBetween val="between"/>
        <c:majorUnit val="100"/>
        <c:minorUnit val="100"/>
      </c:valAx>
      <c:spPr>
        <a:solidFill>
          <a:srgbClr val="76DBF4">
            <a:lumMod val="20000"/>
            <a:lumOff val="80000"/>
          </a:srgbClr>
        </a:solidFill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3774834437086165"/>
          <c:h val="0.86711711711711714"/>
        </c:manualLayout>
      </c:layout>
      <c:lineChart>
        <c:grouping val="standard"/>
        <c:varyColors val="0"/>
        <c:ser>
          <c:idx val="0"/>
          <c:order val="0"/>
          <c:tx>
            <c:strRef>
              <c:f>Sheet1!$D$1:$I$1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Lbls>
            <c:dLbl>
              <c:idx val="0"/>
              <c:layout>
                <c:manualLayout>
                  <c:x val="1.1482088494455049E-2"/>
                  <c:y val="-3.9588073625244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256-4FFB-8615-54BE833AB8A8}"/>
                </c:ext>
              </c:extLst>
            </c:dLbl>
            <c:dLbl>
              <c:idx val="1"/>
              <c:layout>
                <c:manualLayout>
                  <c:x val="-1.2757876104950107E-3"/>
                  <c:y val="-6.4330619641022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56-4FFB-8615-54BE833AB8A8}"/>
                </c:ext>
              </c:extLst>
            </c:dLbl>
            <c:dLbl>
              <c:idx val="2"/>
              <c:layout>
                <c:manualLayout>
                  <c:x val="-3.8273628314850318E-3"/>
                  <c:y val="-7.35636805920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5F-44D0-AD51-D000CA4686F8}"/>
                </c:ext>
              </c:extLst>
            </c:dLbl>
            <c:dLbl>
              <c:idx val="3"/>
              <c:layout>
                <c:manualLayout>
                  <c:x val="-1.441358723850749E-2"/>
                  <c:y val="-0.114479669127868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5F-44D0-AD51-D000CA4686F8}"/>
                </c:ext>
              </c:extLst>
            </c:dLbl>
            <c:dLbl>
              <c:idx val="4"/>
              <c:layout>
                <c:manualLayout>
                  <c:x val="-1.8711335465649489E-16"/>
                  <c:y val="-6.433061964102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56-4FFB-8615-54BE833AB8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8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Sheet1!$D$1:$I$1</c:f>
              <c:numCache>
                <c:formatCode>General</c:formatCod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Sheet1!$D$3:$I$3</c:f>
              <c:numCache>
                <c:formatCode>#,##0</c:formatCode>
                <c:ptCount val="6"/>
                <c:pt idx="0">
                  <c:v>365</c:v>
                </c:pt>
                <c:pt idx="1">
                  <c:v>97</c:v>
                </c:pt>
                <c:pt idx="2">
                  <c:v>107</c:v>
                </c:pt>
                <c:pt idx="3">
                  <c:v>83</c:v>
                </c:pt>
                <c:pt idx="4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5F-44D0-AD51-D000CA4686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097656"/>
        <c:axId val="355093736"/>
      </c:lineChart>
      <c:catAx>
        <c:axId val="355097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/>
            </a:pPr>
            <a:endParaRPr lang="el-GR"/>
          </a:p>
        </c:txPr>
        <c:crossAx val="35509373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093736"/>
        <c:scaling>
          <c:orientation val="minMax"/>
          <c:max val="12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cap="none" spc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pPr>
            <a:endParaRPr lang="el-GR"/>
          </a:p>
        </c:txPr>
        <c:crossAx val="355097656"/>
        <c:crosses val="autoZero"/>
        <c:crossBetween val="between"/>
        <c:majorUnit val="200"/>
        <c:minorUnit val="200"/>
      </c:valAx>
      <c:spPr>
        <a:noFill/>
        <a:ln w="28575" cap="flat" cmpd="sng" algn="ctr">
          <a:solidFill>
            <a:srgbClr val="052F61">
              <a:lumMod val="60000"/>
              <a:lumOff val="40000"/>
            </a:srgb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</a:ln>
    <a:effectLst/>
  </c:spPr>
  <c:txPr>
    <a:bodyPr/>
    <a:lstStyle/>
    <a:p>
      <a:pPr>
        <a:defRPr>
          <a:ln>
            <a:solidFill>
              <a:schemeClr val="tx1"/>
            </a:solidFill>
          </a:ln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6092715231789"/>
          <c:y val="3.8288288288288286E-2"/>
          <c:w val="0.83774834437086165"/>
          <c:h val="0.86711711711711714"/>
        </c:manualLayout>
      </c:layout>
      <c:lineChart>
        <c:grouping val="standard"/>
        <c:varyColors val="0"/>
        <c:ser>
          <c:idx val="0"/>
          <c:order val="0"/>
          <c:tx>
            <c:strRef>
              <c:f>Sheet1!$D$1:$I$1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                                           (μέχρι 30.9.2019)</c:v>
                </c:pt>
              </c:strCache>
            </c:strRef>
          </c:tx>
          <c:spPr>
            <a:ln w="57150"/>
          </c:spPr>
          <c:marker>
            <c:spPr>
              <a:ln w="57150"/>
            </c:spPr>
          </c:marker>
          <c:dPt>
            <c:idx val="5"/>
            <c:marker>
              <c:spPr>
                <a:solidFill>
                  <a:srgbClr val="14967C">
                    <a:lumMod val="60000"/>
                    <a:lumOff val="40000"/>
                  </a:srgbClr>
                </a:solidFill>
                <a:ln w="57150"/>
              </c:spPr>
            </c:marker>
            <c:bubble3D val="0"/>
            <c:spPr>
              <a:ln w="57150"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1AF-4E55-95C4-FAC33F410192}"/>
              </c:ext>
            </c:extLst>
          </c:dPt>
          <c:dLbls>
            <c:dLbl>
              <c:idx val="0"/>
              <c:layout>
                <c:manualLayout>
                  <c:x val="2.4339783375927956E-3"/>
                  <c:y val="-6.6280977997189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43-4BDE-A056-2C97333C7BDC}"/>
                </c:ext>
              </c:extLst>
            </c:dLbl>
            <c:dLbl>
              <c:idx val="1"/>
              <c:layout>
                <c:manualLayout>
                  <c:x val="0"/>
                  <c:y val="-0.10064889251425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43-4BDE-A056-2C97333C7BDC}"/>
                </c:ext>
              </c:extLst>
            </c:dLbl>
            <c:dLbl>
              <c:idx val="2"/>
              <c:layout>
                <c:manualLayout>
                  <c:x val="0"/>
                  <c:y val="-9.4881152349601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5F-44D0-AD51-D000CA4686F8}"/>
                </c:ext>
              </c:extLst>
            </c:dLbl>
            <c:dLbl>
              <c:idx val="3"/>
              <c:layout>
                <c:manualLayout>
                  <c:x val="-1.0586176727909012E-2"/>
                  <c:y val="-0.10150693060503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5F-44D0-AD51-D000CA4686F8}"/>
                </c:ext>
              </c:extLst>
            </c:dLbl>
            <c:dLbl>
              <c:idx val="4"/>
              <c:layout>
                <c:manualLayout>
                  <c:x val="-3.9220590306825905E-3"/>
                  <c:y val="-0.10167819029154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AF-4E55-95C4-FAC33F410192}"/>
                </c:ext>
              </c:extLst>
            </c:dLbl>
            <c:dLbl>
              <c:idx val="5"/>
              <c:layout>
                <c:manualLayout>
                  <c:x val="-6.0849458439819889E-3"/>
                  <c:y val="-8.837463732958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AF-4E55-95C4-FAC33F4101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Sheet1!$D$1:$I$1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                                            (μέχρι 30.9.2019)</c:v>
                </c:pt>
              </c:strCache>
            </c:strRef>
          </c:cat>
          <c:val>
            <c:numRef>
              <c:f>Sheet1!$D$3:$I$3</c:f>
              <c:numCache>
                <c:formatCode>#,##0</c:formatCode>
                <c:ptCount val="6"/>
                <c:pt idx="0">
                  <c:v>365</c:v>
                </c:pt>
                <c:pt idx="1">
                  <c:v>97</c:v>
                </c:pt>
                <c:pt idx="2">
                  <c:v>107</c:v>
                </c:pt>
                <c:pt idx="3">
                  <c:v>83</c:v>
                </c:pt>
                <c:pt idx="4">
                  <c:v>96</c:v>
                </c:pt>
                <c:pt idx="5">
                  <c:v>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5F-44D0-AD51-D000CA4686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55090208"/>
        <c:axId val="355090600"/>
      </c:lineChart>
      <c:catAx>
        <c:axId val="35509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l-GR"/>
          </a:p>
        </c:txPr>
        <c:crossAx val="355090600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355090600"/>
        <c:scaling>
          <c:orientation val="minMax"/>
          <c:max val="12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cap="none" spc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pPr>
            <a:endParaRPr lang="el-GR"/>
          </a:p>
        </c:txPr>
        <c:crossAx val="355090208"/>
        <c:crosses val="autoZero"/>
        <c:crossBetween val="between"/>
        <c:majorUnit val="200"/>
        <c:minorUnit val="200"/>
      </c:valAx>
      <c:spPr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</a:ln>
    <a:effectLst/>
  </c:spPr>
  <c:txPr>
    <a:bodyPr/>
    <a:lstStyle/>
    <a:p>
      <a:pPr>
        <a:defRPr>
          <a:ln>
            <a:solidFill>
              <a:schemeClr val="tx1"/>
            </a:solidFill>
          </a:ln>
          <a:solidFill>
            <a:schemeClr val="dk1"/>
          </a:solidFill>
          <a:latin typeface="+mn-lt"/>
          <a:ea typeface="+mn-ea"/>
          <a:cs typeface="+mn-cs"/>
        </a:defRPr>
      </a:pPr>
      <a:endParaRPr lang="el-G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F4CB2-15FB-487D-AEF7-E6589C49A220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BE055-CC36-4112-93D3-03061450A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764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6D5EE-3B0C-4E90-8D5A-8A69E74B6551}" type="datetimeFigureOut">
              <a:rPr lang="el-GR" smtClean="0"/>
              <a:t>7/11/2019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F7E51-91B2-4E8A-9147-73F05FF0195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5825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411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814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00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53013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4266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3552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803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3E0DF-F63C-481E-9D27-FC842A178711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61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49A0-8133-42BD-9374-41A575C3DD41}" type="datetime1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62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CB69E-BA0C-4E97-8A6C-4C8C34C98C2B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63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573C-7DCD-4FBF-A7B8-3E86F021A83E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21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1F0B-3691-4785-B97E-756A5AA9129F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37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FC8C-D808-4FED-8AB8-1724FD69A625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10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73D7-4417-4BB6-B32B-D7B71DC288F0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79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4C67-FCAB-46ED-9E3D-6618830139FE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1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33F15-06BA-4101-9058-100E63056597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31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C3E0DF-F63C-481E-9D27-FC842A178711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213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E0C64D-B0E5-48FB-8EE8-AF431E566316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77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C64D-B0E5-48FB-8EE8-AF431E566316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133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D90B01-DD4B-463F-A6C9-E10F4145977C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656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D697BC-76BD-4024-B5E9-C2733E0B78F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024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C63DB2-2771-428D-A393-4A7B1C5AB17D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6194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989BC3-790E-4CFA-8B18-7A901B4204DD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656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8914A-89E8-40CA-BB3C-201BC5895E03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9264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BDF894-5B53-4A96-A605-BD6112E6C214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891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3A56ED-1DBA-4096-B202-7E7050DB03A7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84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F749A0-8133-42BD-9374-41A575C3DD41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69524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DCB69E-BA0C-4E97-8A6C-4C8C34C98C2B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3392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6573C-7DCD-4FBF-A7B8-3E86F021A83E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0B01-DD4B-463F-A6C9-E10F4145977C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441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7B1F0B-3691-4785-B97E-756A5AA9129F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672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5FC8C-D808-4FED-8AB8-1724FD69A62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0880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B873D7-4417-4BB6-B32B-D7B71DC288F0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645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3A4C67-FCAB-46ED-9E3D-6618830139FE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4471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33F15-06BA-4101-9058-100E63056597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36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97BC-76BD-4024-B5E9-C2733E0B78F5}" type="datetime1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3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3DB2-2771-428D-A393-4A7B1C5AB17D}" type="datetime1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89BC3-790E-4CFA-8B18-7A901B4204DD}" type="datetime1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41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8914A-89E8-40CA-BB3C-201BC5895E03}" type="datetime1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F894-5B53-4A96-A605-BD6112E6C214}" type="datetime1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5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A56ED-1DBA-4096-B202-7E7050DB03A7}" type="datetime1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64D4EF"/>
            </a:gs>
            <a:gs pos="56000">
              <a:srgbClr val="C5F0FF"/>
            </a:gs>
            <a:gs pos="2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3596BF"/>
            </a:gs>
            <a:gs pos="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AC78C57-7E45-41DF-8A74-0CE623AAD2F5}" type="datetime1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2C6DE7-C338-456D-A212-E013D95F2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00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rgbClr val="64D4EF"/>
            </a:gs>
            <a:gs pos="56000">
              <a:srgbClr val="C5F0FF"/>
            </a:gs>
            <a:gs pos="2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rgbClr val="3596BF"/>
            </a:gs>
            <a:gs pos="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C78C57-7E45-41DF-8A74-0CE623AAD2F5}" type="datetime1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07/11/2019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2C6DE7-C338-456D-A212-E013D95F206D}" type="slidenum">
              <a:rPr kumimoji="0" lang="en-GB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301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634" y="-1001334"/>
            <a:ext cx="10227276" cy="422567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l-GR" dirty="0"/>
              <a:t> 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23"/>
          <a:stretch/>
        </p:blipFill>
        <p:spPr>
          <a:xfrm>
            <a:off x="3573194" y="1041166"/>
            <a:ext cx="4784097" cy="18286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77"/>
          <a:stretch/>
        </p:blipFill>
        <p:spPr>
          <a:xfrm>
            <a:off x="2588455" y="3025456"/>
            <a:ext cx="7749900" cy="81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253" y="129053"/>
            <a:ext cx="9859636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ΕΡΓΑΣΙΕΣ ΤΗΣ ΕΔΥ </a:t>
            </a:r>
            <a:br>
              <a:rPr lang="el-GR" sz="40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0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ΑΝΑ ΚΑΤΗΓΟΡΙΑ ΘΕΜΑΤΟΣ</a:t>
            </a: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074092"/>
              </p:ext>
            </p:extLst>
          </p:nvPr>
        </p:nvGraphicFramePr>
        <p:xfrm>
          <a:off x="541182" y="777767"/>
          <a:ext cx="12266781" cy="645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2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858" y="2678364"/>
            <a:ext cx="8534400" cy="1507067"/>
          </a:xfrm>
        </p:spPr>
        <p:txBody>
          <a:bodyPr>
            <a:noAutofit/>
          </a:bodyPr>
          <a:lstStyle/>
          <a:p>
            <a:pPr lvl="0" algn="ctr" defTabSz="914400">
              <a:spcBef>
                <a:spcPct val="20000"/>
              </a:spcBef>
            </a:pPr>
            <a:r>
              <a:rPr lang="el-GR" sz="48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rPr>
              <a:t>ΠΛΗΡΩΣΗ ΘΕΣΕΩΝ</a:t>
            </a:r>
            <a:r>
              <a:rPr lang="el-GR" sz="5400" b="1" cap="none" dirty="0">
                <a:ln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l-GR" sz="5400" b="1" cap="none" dirty="0">
                <a:ln>
                  <a:noFill/>
                </a:ln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32407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654" y="272384"/>
            <a:ext cx="10290964" cy="1173239"/>
          </a:xfrm>
        </p:spPr>
        <p:txBody>
          <a:bodyPr>
            <a:noAutofit/>
          </a:bodyPr>
          <a:lstStyle/>
          <a:p>
            <a:pPr algn="ctr"/>
            <a:r>
              <a:rPr lang="el-GR" sz="4000" b="1" cap="none" dirty="0">
                <a:ln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ΚΑΤΑΣΤΑΣΗ ΝΟΜΟΘΕΤΗΜΕΝΩΝ ΘΕΣΕΩΝ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52750"/>
              </p:ext>
            </p:extLst>
          </p:nvPr>
        </p:nvGraphicFramePr>
        <p:xfrm>
          <a:off x="513693" y="1505811"/>
          <a:ext cx="8275977" cy="4853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8037">
                  <a:extLst>
                    <a:ext uri="{9D8B030D-6E8A-4147-A177-3AD203B41FA5}">
                      <a16:colId xmlns:a16="http://schemas.microsoft.com/office/drawing/2014/main" val="1788745639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300606048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73885346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53345316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91502557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34672206"/>
                    </a:ext>
                  </a:extLst>
                </a:gridCol>
                <a:gridCol w="1062990">
                  <a:extLst>
                    <a:ext uri="{9D8B030D-6E8A-4147-A177-3AD203B41FA5}">
                      <a16:colId xmlns:a16="http://schemas.microsoft.com/office/drawing/2014/main" val="1062492762"/>
                    </a:ext>
                  </a:extLst>
                </a:gridCol>
              </a:tblGrid>
              <a:tr h="98820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-15" dirty="0">
                          <a:effectLst/>
                        </a:rPr>
                        <a:t> </a:t>
                      </a:r>
                      <a:endParaRPr lang="el-GR" sz="18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-15" dirty="0">
                          <a:effectLst/>
                        </a:rPr>
                        <a:t>Θέσεις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spc="-15" dirty="0">
                          <a:effectLst/>
                        </a:rPr>
                        <a:t>2016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spc="-15" dirty="0">
                          <a:effectLst/>
                        </a:rPr>
                        <a:t>2017</a:t>
                      </a:r>
                      <a:endParaRPr lang="el-GR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spc="-15" dirty="0">
                          <a:effectLst/>
                        </a:rPr>
                        <a:t>2018</a:t>
                      </a:r>
                      <a:endParaRPr lang="el-GR" sz="2000" b="1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46118"/>
                  </a:ext>
                </a:extLst>
              </a:tr>
              <a:tr h="10264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 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461411"/>
                  </a:ext>
                </a:extLst>
              </a:tr>
              <a:tr h="9353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-15" dirty="0">
                          <a:effectLst/>
                        </a:rPr>
                        <a:t>Κατειλημμένες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effectLst/>
                        </a:rPr>
                        <a:t>12.385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76.84%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12.281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76,54%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12</a:t>
                      </a:r>
                      <a:r>
                        <a:rPr lang="en-GB" sz="1600" b="1" spc="-15" dirty="0">
                          <a:effectLst/>
                        </a:rPr>
                        <a:t>.</a:t>
                      </a:r>
                      <a:r>
                        <a:rPr lang="el-GR" sz="1600" b="1" spc="-15" dirty="0">
                          <a:effectLst/>
                        </a:rPr>
                        <a:t>106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75.34%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49845"/>
                  </a:ext>
                </a:extLst>
              </a:tr>
              <a:tr h="9148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-15" dirty="0">
                          <a:effectLst/>
                        </a:rPr>
                        <a:t>Κενές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>
                          <a:effectLst/>
                        </a:rPr>
                        <a:t>3.643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23.26%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3.765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23.46%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3</a:t>
                      </a:r>
                      <a:r>
                        <a:rPr lang="en-GB" sz="1600" b="1" spc="-15" dirty="0">
                          <a:effectLst/>
                        </a:rPr>
                        <a:t>.</a:t>
                      </a:r>
                      <a:r>
                        <a:rPr lang="el-GR" sz="1600" b="1" spc="-15" dirty="0">
                          <a:effectLst/>
                        </a:rPr>
                        <a:t>962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24.66%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09157"/>
                  </a:ext>
                </a:extLst>
              </a:tr>
              <a:tr h="988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spc="-15" dirty="0">
                          <a:effectLst/>
                        </a:rPr>
                        <a:t>Νομοθετημένες</a:t>
                      </a:r>
                      <a:endParaRPr lang="el-GR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15" dirty="0">
                          <a:effectLst/>
                        </a:rPr>
                        <a:t>16.028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100.00%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16.046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>
                          <a:effectLst/>
                        </a:rPr>
                        <a:t>100.00%</a:t>
                      </a:r>
                      <a:endParaRPr lang="el-GR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16</a:t>
                      </a:r>
                      <a:r>
                        <a:rPr lang="en-GB" sz="1600" b="1" spc="-15" dirty="0">
                          <a:effectLst/>
                        </a:rPr>
                        <a:t>.</a:t>
                      </a:r>
                      <a:r>
                        <a:rPr lang="el-GR" sz="1600" b="1" spc="-15" dirty="0">
                          <a:effectLst/>
                        </a:rPr>
                        <a:t>068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100.00%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080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7C319A-4DA0-419F-8EB3-0B005E924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344105"/>
              </p:ext>
            </p:extLst>
          </p:nvPr>
        </p:nvGraphicFramePr>
        <p:xfrm>
          <a:off x="8773093" y="1505811"/>
          <a:ext cx="2636125" cy="4853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481">
                  <a:extLst>
                    <a:ext uri="{9D8B030D-6E8A-4147-A177-3AD203B41FA5}">
                      <a16:colId xmlns:a16="http://schemas.microsoft.com/office/drawing/2014/main" val="107399166"/>
                    </a:ext>
                  </a:extLst>
                </a:gridCol>
                <a:gridCol w="1376644">
                  <a:extLst>
                    <a:ext uri="{9D8B030D-6E8A-4147-A177-3AD203B41FA5}">
                      <a16:colId xmlns:a16="http://schemas.microsoft.com/office/drawing/2014/main" val="1972155697"/>
                    </a:ext>
                  </a:extLst>
                </a:gridCol>
              </a:tblGrid>
              <a:tr h="988206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2019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(μέχρι</a:t>
                      </a:r>
                      <a:r>
                        <a:rPr lang="el-GR" sz="2000" b="1" baseline="0" dirty="0">
                          <a:effectLst/>
                        </a:rPr>
                        <a:t> 30.9.2019)</a:t>
                      </a:r>
                      <a:endParaRPr lang="el-GR" sz="20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99308"/>
                  </a:ext>
                </a:extLst>
              </a:tr>
              <a:tr h="10264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Αριθμός θέσεων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spc="-15" dirty="0">
                          <a:effectLst/>
                        </a:rPr>
                        <a:t>Ποσοστό</a:t>
                      </a:r>
                      <a:endParaRPr lang="el-GR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477754"/>
                  </a:ext>
                </a:extLst>
              </a:tr>
              <a:tr h="935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77.22%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784325"/>
                  </a:ext>
                </a:extLst>
              </a:tr>
              <a:tr h="9148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22.78%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93703"/>
                  </a:ext>
                </a:extLst>
              </a:tr>
              <a:tr h="9882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15.679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681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76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270" y="228600"/>
            <a:ext cx="9711097" cy="952763"/>
          </a:xfrm>
        </p:spPr>
        <p:txBody>
          <a:bodyPr>
            <a:noAutofit/>
          </a:bodyPr>
          <a:lstStyle/>
          <a:p>
            <a:pPr algn="ctr"/>
            <a:r>
              <a:rPr lang="el-GR" sz="2800" b="1" smtClean="0">
                <a:solidFill>
                  <a:schemeClr val="bg1"/>
                </a:solidFill>
                <a:latin typeface="Arial Black" panose="020B0A04020102020204" pitchFamily="34" charset="0"/>
              </a:rPr>
              <a:t>ΝομοθετημΕΝες ΘΕσεις ανΑ ΚλΙμακα </a:t>
            </a:r>
            <a:r>
              <a:rPr lang="en-US" sz="1800" b="1" smtClean="0">
                <a:solidFill>
                  <a:schemeClr val="bg1"/>
                </a:solidFill>
                <a:latin typeface="Arial Black" panose="020B0A04020102020204" pitchFamily="34" charset="0"/>
              </a:rPr>
              <a:t>(</a:t>
            </a:r>
            <a:r>
              <a:rPr lang="el-GR" sz="1800" b="1" smtClean="0">
                <a:solidFill>
                  <a:schemeClr val="bg1"/>
                </a:solidFill>
                <a:latin typeface="Arial Black" panose="020B0A04020102020204" pitchFamily="34" charset="0"/>
              </a:rPr>
              <a:t>ΣΕΠΤΕΜΒΡΙΟΣ 2019)</a:t>
            </a:r>
            <a:r>
              <a:rPr lang="el-GR" sz="1800" b="1" smtClean="0">
                <a:solidFill>
                  <a:schemeClr val="bg1"/>
                </a:solidFill>
              </a:rPr>
              <a:t/>
            </a:r>
            <a:br>
              <a:rPr lang="el-GR" sz="1800" b="1" smtClean="0">
                <a:solidFill>
                  <a:schemeClr val="bg1"/>
                </a:solidFill>
              </a:rPr>
            </a:br>
            <a:endParaRPr lang="el-GR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7024772"/>
              </p:ext>
            </p:extLst>
          </p:nvPr>
        </p:nvGraphicFramePr>
        <p:xfrm>
          <a:off x="644064" y="880110"/>
          <a:ext cx="10893892" cy="5754244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549108">
                  <a:extLst>
                    <a:ext uri="{9D8B030D-6E8A-4147-A177-3AD203B41FA5}">
                      <a16:colId xmlns:a16="http://schemas.microsoft.com/office/drawing/2014/main" val="812305222"/>
                    </a:ext>
                  </a:extLst>
                </a:gridCol>
                <a:gridCol w="2837330">
                  <a:extLst>
                    <a:ext uri="{9D8B030D-6E8A-4147-A177-3AD203B41FA5}">
                      <a16:colId xmlns:a16="http://schemas.microsoft.com/office/drawing/2014/main" val="4269573334"/>
                    </a:ext>
                  </a:extLst>
                </a:gridCol>
                <a:gridCol w="2713448">
                  <a:extLst>
                    <a:ext uri="{9D8B030D-6E8A-4147-A177-3AD203B41FA5}">
                      <a16:colId xmlns:a16="http://schemas.microsoft.com/office/drawing/2014/main" val="1668589348"/>
                    </a:ext>
                  </a:extLst>
                </a:gridCol>
                <a:gridCol w="2794006">
                  <a:extLst>
                    <a:ext uri="{9D8B030D-6E8A-4147-A177-3AD203B41FA5}">
                      <a16:colId xmlns:a16="http://schemas.microsoft.com/office/drawing/2014/main" val="2502505991"/>
                    </a:ext>
                  </a:extLst>
                </a:gridCol>
              </a:tblGrid>
              <a:tr h="687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solidFill>
                            <a:schemeClr val="bg1"/>
                          </a:solidFill>
                          <a:effectLst/>
                        </a:rPr>
                        <a:t>Μισθοδοτική Κλίμακα</a:t>
                      </a:r>
                      <a:endParaRPr lang="el-GR" sz="2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solidFill>
                            <a:schemeClr val="bg1"/>
                          </a:solidFill>
                          <a:effectLst/>
                        </a:rPr>
                        <a:t>Εγκεκριμένες</a:t>
                      </a:r>
                      <a:endParaRPr lang="el-GR" sz="2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solidFill>
                            <a:schemeClr val="bg1"/>
                          </a:solidFill>
                          <a:effectLst/>
                        </a:rPr>
                        <a:t>Κατειλημμένες</a:t>
                      </a:r>
                      <a:endParaRPr lang="el-GR" sz="2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500" dirty="0">
                          <a:solidFill>
                            <a:schemeClr val="bg1"/>
                          </a:solidFill>
                          <a:effectLst/>
                        </a:rPr>
                        <a:t>Κενές</a:t>
                      </a:r>
                      <a:endParaRPr lang="el-GR" sz="25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528210"/>
                  </a:ext>
                </a:extLst>
              </a:tr>
              <a:tr h="679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 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Α7-Α8+2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4.992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3.755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1.237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90271"/>
                  </a:ext>
                </a:extLst>
              </a:tr>
              <a:tr h="991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Α8-Α10-Α11 </a:t>
                      </a:r>
                      <a:r>
                        <a:rPr lang="el-GR" sz="1800" dirty="0">
                          <a:effectLst/>
                        </a:rPr>
                        <a:t>μέχρι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Α13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9.899</a:t>
                      </a: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7.724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2.175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532865"/>
                  </a:ext>
                </a:extLst>
              </a:tr>
              <a:tr h="971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Α13-Α15, Α14+2 μέχρι Α15+2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2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696039"/>
                  </a:ext>
                </a:extLst>
              </a:tr>
              <a:tr h="10728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l-GR" sz="1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Α15-Α16 </a:t>
                      </a:r>
                      <a:r>
                        <a:rPr lang="el-GR" sz="1800" dirty="0">
                          <a:effectLst/>
                        </a:rPr>
                        <a:t>μέχρι 70685 Π.Μ.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l-GR" sz="2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435426"/>
                  </a:ext>
                </a:extLst>
              </a:tr>
              <a:tr h="424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effectLst/>
                        </a:rPr>
                        <a:t>ΓΕΝΙΚΟ ΣΥΝΟΛΟ</a:t>
                      </a:r>
                      <a:endParaRPr lang="el-G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15.679</a:t>
                      </a:r>
                      <a:endParaRPr lang="el-GR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12.075</a:t>
                      </a:r>
                      <a:endParaRPr lang="el-GR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3.604</a:t>
                      </a:r>
                      <a:endParaRPr lang="el-GR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68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5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416982"/>
              </p:ext>
            </p:extLst>
          </p:nvPr>
        </p:nvGraphicFramePr>
        <p:xfrm>
          <a:off x="662939" y="1440179"/>
          <a:ext cx="11055450" cy="4944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513">
                  <a:extLst>
                    <a:ext uri="{9D8B030D-6E8A-4147-A177-3AD203B41FA5}">
                      <a16:colId xmlns:a16="http://schemas.microsoft.com/office/drawing/2014/main" val="1770041259"/>
                    </a:ext>
                  </a:extLst>
                </a:gridCol>
                <a:gridCol w="2007274">
                  <a:extLst>
                    <a:ext uri="{9D8B030D-6E8A-4147-A177-3AD203B41FA5}">
                      <a16:colId xmlns:a16="http://schemas.microsoft.com/office/drawing/2014/main" val="997650097"/>
                    </a:ext>
                  </a:extLst>
                </a:gridCol>
                <a:gridCol w="2377848">
                  <a:extLst>
                    <a:ext uri="{9D8B030D-6E8A-4147-A177-3AD203B41FA5}">
                      <a16:colId xmlns:a16="http://schemas.microsoft.com/office/drawing/2014/main" val="3982167131"/>
                    </a:ext>
                  </a:extLst>
                </a:gridCol>
                <a:gridCol w="2377848">
                  <a:extLst>
                    <a:ext uri="{9D8B030D-6E8A-4147-A177-3AD203B41FA5}">
                      <a16:colId xmlns:a16="http://schemas.microsoft.com/office/drawing/2014/main" val="2212823679"/>
                    </a:ext>
                  </a:extLst>
                </a:gridCol>
                <a:gridCol w="2346967">
                  <a:extLst>
                    <a:ext uri="{9D8B030D-6E8A-4147-A177-3AD203B41FA5}">
                      <a16:colId xmlns:a16="http://schemas.microsoft.com/office/drawing/2014/main" val="1350331131"/>
                    </a:ext>
                  </a:extLst>
                </a:gridCol>
              </a:tblGrid>
              <a:tr h="1658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ΕΤΟΣ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>
                    <a:lnR w="12700" cmpd="sng">
                      <a:noFill/>
                    </a:ln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ΣΥΝΟΛΟ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ΘΕΣΕΩΝ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ΠΡΟΑΓΩΓΗΣ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ΠΡΩΤΟΥ ΔΙΟΡΙΣΜΟΥ ΚΑΙ ΠΡΟΑΓΩΓΗΣ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ΠΡΩΤΟΥ ΔΙΟΡΙΣΜΟΥ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C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14317"/>
                  </a:ext>
                </a:extLst>
              </a:tr>
              <a:tr h="664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2016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 anchor="ctr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32431037"/>
                  </a:ext>
                </a:extLst>
              </a:tr>
              <a:tr h="664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2017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 anchor="ctr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1.935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1.687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extLst>
                  <a:ext uri="{0D108BD9-81ED-4DB2-BD59-A6C34878D82A}">
                    <a16:rowId xmlns:a16="http://schemas.microsoft.com/office/drawing/2014/main" val="2117238315"/>
                  </a:ext>
                </a:extLst>
              </a:tr>
              <a:tr h="747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2018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56" marR="64456" marT="8952" marB="0" anchor="ctr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1.157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extLst>
                  <a:ext uri="{0D108BD9-81ED-4DB2-BD59-A6C34878D82A}">
                    <a16:rowId xmlns:a16="http://schemas.microsoft.com/office/drawing/2014/main" val="4292015724"/>
                  </a:ext>
                </a:extLst>
              </a:tr>
              <a:tr h="12102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(μέχρι 30.9.2019)</a:t>
                      </a:r>
                    </a:p>
                  </a:txBody>
                  <a:tcPr marL="64456" marR="64456" marT="8952" marB="0" anchor="ctr">
                    <a:solidFill>
                      <a:srgbClr val="2AC9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1.317</a:t>
                      </a:r>
                      <a:endParaRPr lang="el-GR" sz="3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792</a:t>
                      </a: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64456" marR="64456" marT="895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467</a:t>
                      </a:r>
                    </a:p>
                  </a:txBody>
                  <a:tcPr marL="64456" marR="64456" marT="8952" marB="0" anchor="ctr"/>
                </a:tc>
                <a:extLst>
                  <a:ext uri="{0D108BD9-81ED-4DB2-BD59-A6C34878D82A}">
                    <a16:rowId xmlns:a16="http://schemas.microsoft.com/office/drawing/2014/main" val="2391210176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832719" y="192405"/>
            <a:ext cx="8534400" cy="110746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ΑΠΟΠΑΓΟΠΟΙΗΣΕΙΣ</a:t>
            </a:r>
            <a:endParaRPr lang="el-GR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5740"/>
            <a:ext cx="8229600" cy="733291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ΠΛΗΡΩΣΕΙΣ ΘΕΣΕΩΝ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329353"/>
              </p:ext>
            </p:extLst>
          </p:nvPr>
        </p:nvGraphicFramePr>
        <p:xfrm>
          <a:off x="364161" y="1120636"/>
          <a:ext cx="7114251" cy="5420648"/>
        </p:xfrm>
        <a:graphic>
          <a:graphicData uri="http://schemas.openxmlformats.org/drawingml/2006/table">
            <a:tbl>
              <a:tblPr firstRow="1" firstCol="1" bandRow="1"/>
              <a:tblGrid>
                <a:gridCol w="2075234">
                  <a:extLst>
                    <a:ext uri="{9D8B030D-6E8A-4147-A177-3AD203B41FA5}">
                      <a16:colId xmlns:a16="http://schemas.microsoft.com/office/drawing/2014/main" val="2576839899"/>
                    </a:ext>
                  </a:extLst>
                </a:gridCol>
                <a:gridCol w="1331871">
                  <a:extLst>
                    <a:ext uri="{9D8B030D-6E8A-4147-A177-3AD203B41FA5}">
                      <a16:colId xmlns:a16="http://schemas.microsoft.com/office/drawing/2014/main" val="1885823028"/>
                    </a:ext>
                  </a:extLst>
                </a:gridCol>
                <a:gridCol w="1306835">
                  <a:extLst>
                    <a:ext uri="{9D8B030D-6E8A-4147-A177-3AD203B41FA5}">
                      <a16:colId xmlns:a16="http://schemas.microsoft.com/office/drawing/2014/main" val="4123926734"/>
                    </a:ext>
                  </a:extLst>
                </a:gridCol>
                <a:gridCol w="1280166">
                  <a:extLst>
                    <a:ext uri="{9D8B030D-6E8A-4147-A177-3AD203B41FA5}">
                      <a16:colId xmlns:a16="http://schemas.microsoft.com/office/drawing/2014/main" val="254112429"/>
                    </a:ext>
                  </a:extLst>
                </a:gridCol>
                <a:gridCol w="1120145">
                  <a:extLst>
                    <a:ext uri="{9D8B030D-6E8A-4147-A177-3AD203B41FA5}">
                      <a16:colId xmlns:a16="http://schemas.microsoft.com/office/drawing/2014/main" val="1510287102"/>
                    </a:ext>
                  </a:extLst>
                </a:gridCol>
              </a:tblGrid>
              <a:tr h="1573093">
                <a:tc>
                  <a:txBody>
                    <a:bodyPr/>
                    <a:lstStyle/>
                    <a:p>
                      <a:pPr indent="6013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000" b="1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644416"/>
                  </a:ext>
                </a:extLst>
              </a:tr>
              <a:tr h="78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Πρώτου Διορισμού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208667"/>
                  </a:ext>
                </a:extLst>
              </a:tr>
              <a:tr h="1554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Πρώτου Διορισμού και Προαγωγής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637907"/>
                  </a:ext>
                </a:extLst>
              </a:tr>
              <a:tr h="74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Προαγωγής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879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1.210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331"/>
                  </a:ext>
                </a:extLst>
              </a:tr>
              <a:tr h="74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ΣΥΝΟΛΟ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1.012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45" marR="552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1.291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1116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D58C100-208E-46ED-A9BA-7547BC303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877945"/>
              </p:ext>
            </p:extLst>
          </p:nvPr>
        </p:nvGraphicFramePr>
        <p:xfrm>
          <a:off x="7478412" y="1120635"/>
          <a:ext cx="2129631" cy="5394466"/>
        </p:xfrm>
        <a:graphic>
          <a:graphicData uri="http://schemas.openxmlformats.org/drawingml/2006/table">
            <a:tbl>
              <a:tblPr firstRow="1" firstCol="1" bandRow="1"/>
              <a:tblGrid>
                <a:gridCol w="2129631">
                  <a:extLst>
                    <a:ext uri="{9D8B030D-6E8A-4147-A177-3AD203B41FA5}">
                      <a16:colId xmlns:a16="http://schemas.microsoft.com/office/drawing/2014/main" val="4086802074"/>
                    </a:ext>
                  </a:extLst>
                </a:gridCol>
              </a:tblGrid>
              <a:tr h="1576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(μέχρι</a:t>
                      </a:r>
                      <a:r>
                        <a:rPr lang="el-GR" sz="20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1.11.2019)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88832"/>
                  </a:ext>
                </a:extLst>
              </a:tr>
              <a:tr h="756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38724"/>
                  </a:ext>
                </a:extLst>
              </a:tr>
              <a:tr h="1580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27611"/>
                  </a:ext>
                </a:extLst>
              </a:tr>
              <a:tr h="7258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281491"/>
                  </a:ext>
                </a:extLst>
              </a:tr>
              <a:tr h="756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9049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D97776-BF17-4F32-A9CA-74302E466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239788"/>
              </p:ext>
            </p:extLst>
          </p:nvPr>
        </p:nvGraphicFramePr>
        <p:xfrm>
          <a:off x="9608043" y="1124163"/>
          <a:ext cx="2147056" cy="5390937"/>
        </p:xfrm>
        <a:graphic>
          <a:graphicData uri="http://schemas.openxmlformats.org/drawingml/2006/table">
            <a:tbl>
              <a:tblPr firstRow="1" firstCol="1" bandRow="1"/>
              <a:tblGrid>
                <a:gridCol w="2147056">
                  <a:extLst>
                    <a:ext uri="{9D8B030D-6E8A-4147-A177-3AD203B41FA5}">
                      <a16:colId xmlns:a16="http://schemas.microsoft.com/office/drawing/2014/main" val="426441849"/>
                    </a:ext>
                  </a:extLst>
                </a:gridCol>
              </a:tblGrid>
              <a:tr h="15618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Αναμενόμενες πληρώσεις μέχρι 31.12.2019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480486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482199"/>
                  </a:ext>
                </a:extLst>
              </a:tr>
              <a:tr h="1565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446964"/>
                  </a:ext>
                </a:extLst>
              </a:tr>
              <a:tr h="7410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035938"/>
                  </a:ext>
                </a:extLst>
              </a:tr>
              <a:tr h="744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1.044</a:t>
                      </a:r>
                      <a:endParaRPr lang="el-GR" sz="3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0424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B65788C6-FA27-4CB6-8597-06767A36BB77}"/>
              </a:ext>
            </a:extLst>
          </p:cNvPr>
          <p:cNvSpPr/>
          <p:nvPr/>
        </p:nvSpPr>
        <p:spPr>
          <a:xfrm>
            <a:off x="10210800" y="2807240"/>
            <a:ext cx="947351" cy="484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976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-3589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latin typeface="Arial Black" panose="020B0A04020102020204" pitchFamily="34" charset="0"/>
              </a:rPr>
              <a:t/>
            </a:r>
            <a:br>
              <a:rPr lang="el-GR" sz="3200" b="1" dirty="0">
                <a:latin typeface="Arial Black" panose="020B0A04020102020204" pitchFamily="34" charset="0"/>
              </a:rPr>
            </a:br>
            <a:r>
              <a:rPr lang="el-GR" sz="4000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Διορισμοι</a:t>
            </a:r>
            <a:r>
              <a:rPr lang="el-GR" sz="4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 - </a:t>
            </a:r>
            <a:r>
              <a:rPr lang="el-GR" sz="4000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Προαγωγεσ</a:t>
            </a:r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546372"/>
              </p:ext>
            </p:extLst>
          </p:nvPr>
        </p:nvGraphicFramePr>
        <p:xfrm>
          <a:off x="1" y="681260"/>
          <a:ext cx="11967209" cy="619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-160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latin typeface="Arial Black" panose="020B0A04020102020204" pitchFamily="34" charset="0"/>
              </a:rPr>
              <a:t/>
            </a:r>
            <a:br>
              <a:rPr lang="el-GR" sz="3200" b="1" dirty="0">
                <a:latin typeface="Arial Black" panose="020B0A04020102020204" pitchFamily="34" charset="0"/>
              </a:rPr>
            </a:br>
            <a:r>
              <a:rPr lang="el-GR" sz="4000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Διορισμοι</a:t>
            </a:r>
            <a:r>
              <a:rPr lang="el-GR" sz="4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 - </a:t>
            </a:r>
            <a:r>
              <a:rPr lang="el-GR" sz="4000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Προαγωγεσ</a:t>
            </a:r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056386"/>
              </p:ext>
            </p:extLst>
          </p:nvPr>
        </p:nvGraphicFramePr>
        <p:xfrm>
          <a:off x="677562" y="595536"/>
          <a:ext cx="10937789" cy="620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7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150" y="-160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latin typeface="Arial Black" panose="020B0A04020102020204" pitchFamily="34" charset="0"/>
              </a:rPr>
              <a:t/>
            </a:r>
            <a:br>
              <a:rPr lang="el-GR" sz="3200" b="1" dirty="0">
                <a:latin typeface="Arial Black" panose="020B0A04020102020204" pitchFamily="34" charset="0"/>
              </a:rPr>
            </a:br>
            <a:r>
              <a:rPr lang="el-GR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Διορισμοι</a:t>
            </a:r>
            <a:r>
              <a:rPr lang="el-GR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 - </a:t>
            </a:r>
            <a:r>
              <a:rPr lang="el-GR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Προαγωγεσ</a:t>
            </a:r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504409"/>
              </p:ext>
            </p:extLst>
          </p:nvPr>
        </p:nvGraphicFramePr>
        <p:xfrm>
          <a:off x="0" y="633655"/>
          <a:ext cx="11932920" cy="622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75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987" y="267758"/>
            <a:ext cx="8534400" cy="138006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1800" b="1" i="1" dirty="0"/>
              <a:t> 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l-GR" sz="44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ΠΡΟΦΟΡΙΚΗ ΕΞΕΤΑΣΗ ΥΠΟΨΗΦΙΩΝ </a:t>
            </a:r>
            <a:r>
              <a:rPr lang="el-GR" sz="4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4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l-G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225963"/>
              </p:ext>
            </p:extLst>
          </p:nvPr>
        </p:nvGraphicFramePr>
        <p:xfrm>
          <a:off x="0" y="1482784"/>
          <a:ext cx="11272058" cy="5228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78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218"/>
            <a:ext cx="10515600" cy="1507067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συσταση και λειτουργια της ΕΔΥ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072" y="1536520"/>
            <a:ext cx="1151312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400" dirty="0">
                <a:solidFill>
                  <a:schemeClr val="bg1"/>
                </a:solidFill>
              </a:rPr>
              <a:t>Προβλέπεται από </a:t>
            </a:r>
          </a:p>
          <a:p>
            <a:r>
              <a:rPr lang="el-GR" sz="4400" dirty="0">
                <a:solidFill>
                  <a:schemeClr val="bg1"/>
                </a:solidFill>
              </a:rPr>
              <a:t>τα Άρθρα 124 και 125 του Συντάγματος της Κυπριακής Δημοκρατίας </a:t>
            </a:r>
          </a:p>
          <a:p>
            <a:r>
              <a:rPr lang="el-GR" sz="4400" dirty="0">
                <a:solidFill>
                  <a:schemeClr val="bg1"/>
                </a:solidFill>
              </a:rPr>
              <a:t>τον περί Δημόσιας Υπηρεσίας Νόμο.</a:t>
            </a:r>
            <a:endParaRPr lang="en-GB" sz="4400" dirty="0">
              <a:solidFill>
                <a:schemeClr val="bg1"/>
              </a:solidFill>
            </a:endParaRP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905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987" y="267758"/>
            <a:ext cx="8534400" cy="138006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1800" b="1" i="1" dirty="0"/>
              <a:t> 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l-GR" sz="44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ΠΡΟΦΟΡΙΚΗ ΕΞΕΤΑΣΗ ΥΠΟΨΗΦΙΩΝ </a:t>
            </a:r>
            <a:r>
              <a:rPr lang="el-GR" sz="40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40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020613"/>
              </p:ext>
            </p:extLst>
          </p:nvPr>
        </p:nvGraphicFramePr>
        <p:xfrm>
          <a:off x="459254" y="1440180"/>
          <a:ext cx="10929546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28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987" y="267758"/>
            <a:ext cx="8534400" cy="138006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1800" b="1" i="1" dirty="0"/>
              <a:t> </a:t>
            </a:r>
            <a:r>
              <a:rPr lang="el-GR" sz="1800" dirty="0"/>
              <a:t/>
            </a:r>
            <a:br>
              <a:rPr lang="el-GR" sz="1800" dirty="0"/>
            </a:br>
            <a:r>
              <a:rPr lang="el-GR" sz="44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ΠΡΟΦΟΡΙΚΗ ΕΞΕΤΑΣΗ ΥΠΟΨΗΦΙΩΝ </a:t>
            </a:r>
            <a:r>
              <a:rPr lang="el-GR" sz="4400" dirty="0">
                <a:latin typeface="Arial Black" panose="020B0A04020102020204" pitchFamily="34" charset="0"/>
              </a:rPr>
              <a:t/>
            </a:r>
            <a:br>
              <a:rPr lang="el-GR" sz="4400" dirty="0">
                <a:latin typeface="Arial Black" panose="020B0A04020102020204" pitchFamily="34" charset="0"/>
              </a:rPr>
            </a:br>
            <a:endParaRPr lang="el-GR" sz="44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456111"/>
              </p:ext>
            </p:extLst>
          </p:nvPr>
        </p:nvGraphicFramePr>
        <p:xfrm>
          <a:off x="-207554" y="1497330"/>
          <a:ext cx="11626124" cy="517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A125A6-CC77-44BC-9144-2D64740903B3}"/>
              </a:ext>
            </a:extLst>
          </p:cNvPr>
          <p:cNvCxnSpPr/>
          <p:nvPr/>
        </p:nvCxnSpPr>
        <p:spPr>
          <a:xfrm flipV="1">
            <a:off x="7829550" y="3868467"/>
            <a:ext cx="1283334" cy="233661"/>
          </a:xfrm>
          <a:prstGeom prst="lin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9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4212" y="12543"/>
            <a:ext cx="11011795" cy="1197032"/>
          </a:xfrm>
        </p:spPr>
        <p:txBody>
          <a:bodyPr>
            <a:normAutofit fontScale="90000"/>
          </a:bodyPr>
          <a:lstStyle/>
          <a:p>
            <a:pPr algn="just"/>
            <a:r>
              <a:rPr lang="el-GR" sz="3600" b="1" dirty="0"/>
              <a:t>      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ΠΡΟΣΛΗΨΕΙΣ ΣΤΗ ΔΗΜΟΣΙΑ ΥΠΗΡΕΣΙΑ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17215" y="1408205"/>
            <a:ext cx="10878792" cy="505413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3400" b="1" dirty="0">
                <a:solidFill>
                  <a:schemeClr val="bg1"/>
                </a:solidFill>
              </a:rPr>
              <a:t>Με βάση τα πιο κάτω κριτήρια</a:t>
            </a:r>
            <a:r>
              <a:rPr lang="en-US" sz="3400" b="1" dirty="0">
                <a:solidFill>
                  <a:schemeClr val="bg1"/>
                </a:solidFill>
              </a:rPr>
              <a:t>:</a:t>
            </a:r>
            <a:r>
              <a:rPr lang="el-GR" sz="3400" b="1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 0-100 γραπτή εξέταση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 0-5 προσόντα που θεωρούνται πλεονέκτημα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 0-3 επιπρόσθετα άλλα ακαδημαϊκά προσόντα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 0-5 πείρα σχετική με τα καθήκοντα της θέσης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 0-5 αξιολόγηση του οικείου Προϊσταμένου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3000" b="1" dirty="0">
                <a:solidFill>
                  <a:schemeClr val="bg1"/>
                </a:solidFill>
              </a:rPr>
              <a:t>0-20 προφορική εξέταση (ΕΔΥ)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64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1" y="220287"/>
            <a:ext cx="10828916" cy="1055717"/>
          </a:xfrm>
        </p:spPr>
        <p:txBody>
          <a:bodyPr>
            <a:noAutofit/>
          </a:bodyPr>
          <a:lstStyle/>
          <a:p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σχετικο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με τη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διαδικασια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πληρωσησ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θεσεων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με τους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περι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αξιολογησησ</a:t>
            </a:r>
            <a:r>
              <a:rPr lang="el-GR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νομουσ</a:t>
            </a:r>
            <a:endParaRPr lang="el-GR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061292"/>
              </p:ext>
            </p:extLst>
          </p:nvPr>
        </p:nvGraphicFramePr>
        <p:xfrm>
          <a:off x="131401" y="1390304"/>
          <a:ext cx="11934536" cy="530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509">
                  <a:extLst>
                    <a:ext uri="{9D8B030D-6E8A-4147-A177-3AD203B41FA5}">
                      <a16:colId xmlns:a16="http://schemas.microsoft.com/office/drawing/2014/main" val="323602288"/>
                    </a:ext>
                  </a:extLst>
                </a:gridCol>
                <a:gridCol w="1221846">
                  <a:extLst>
                    <a:ext uri="{9D8B030D-6E8A-4147-A177-3AD203B41FA5}">
                      <a16:colId xmlns:a16="http://schemas.microsoft.com/office/drawing/2014/main" val="1833910050"/>
                    </a:ext>
                  </a:extLst>
                </a:gridCol>
                <a:gridCol w="1535734">
                  <a:extLst>
                    <a:ext uri="{9D8B030D-6E8A-4147-A177-3AD203B41FA5}">
                      <a16:colId xmlns:a16="http://schemas.microsoft.com/office/drawing/2014/main" val="1305312361"/>
                    </a:ext>
                  </a:extLst>
                </a:gridCol>
                <a:gridCol w="1805849">
                  <a:extLst>
                    <a:ext uri="{9D8B030D-6E8A-4147-A177-3AD203B41FA5}">
                      <a16:colId xmlns:a16="http://schemas.microsoft.com/office/drawing/2014/main" val="2413317809"/>
                    </a:ext>
                  </a:extLst>
                </a:gridCol>
                <a:gridCol w="1973711">
                  <a:extLst>
                    <a:ext uri="{9D8B030D-6E8A-4147-A177-3AD203B41FA5}">
                      <a16:colId xmlns:a16="http://schemas.microsoft.com/office/drawing/2014/main" val="2706450232"/>
                    </a:ext>
                  </a:extLst>
                </a:gridCol>
                <a:gridCol w="1013689">
                  <a:extLst>
                    <a:ext uri="{9D8B030D-6E8A-4147-A177-3AD203B41FA5}">
                      <a16:colId xmlns:a16="http://schemas.microsoft.com/office/drawing/2014/main" val="3351380881"/>
                    </a:ext>
                  </a:extLst>
                </a:gridCol>
                <a:gridCol w="1783879">
                  <a:extLst>
                    <a:ext uri="{9D8B030D-6E8A-4147-A177-3AD203B41FA5}">
                      <a16:colId xmlns:a16="http://schemas.microsoft.com/office/drawing/2014/main" val="304933387"/>
                    </a:ext>
                  </a:extLst>
                </a:gridCol>
                <a:gridCol w="1047319">
                  <a:extLst>
                    <a:ext uri="{9D8B030D-6E8A-4147-A177-3AD203B41FA5}">
                      <a16:colId xmlns:a16="http://schemas.microsoft.com/office/drawing/2014/main" val="3122899481"/>
                    </a:ext>
                  </a:extLst>
                </a:gridCol>
              </a:tblGrid>
              <a:tr h="1088549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ΥΠΟΨΗΦΙΟΣ </a:t>
                      </a:r>
                    </a:p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(Α/Α)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ΓΡΑΠΤΗ ΕΞΕΤΑΣΗ </a:t>
                      </a:r>
                    </a:p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(0-100)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ΠΡΟΦΟΡΙΚΗ ΕΞΕΤΑΣΗ </a:t>
                      </a:r>
                    </a:p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(0-20)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i="0" dirty="0">
                          <a:solidFill>
                            <a:schemeClr val="bg1"/>
                          </a:solidFill>
                        </a:rPr>
                        <a:t>ΠΛΕΟΝΕΚΤΗΜΑ (0-5)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ΑΛΛΑ ΑΚΑΔΗΜΑΙΚΑ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</a:rPr>
                        <a:t> ΠΡΟΣΟΝΤΑ </a:t>
                      </a:r>
                    </a:p>
                    <a:p>
                      <a:pPr algn="ctr"/>
                      <a:r>
                        <a:rPr lang="el-GR" sz="1600" b="1" baseline="0" dirty="0">
                          <a:solidFill>
                            <a:schemeClr val="bg1"/>
                          </a:solidFill>
                        </a:rPr>
                        <a:t>(0-3)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ΠΕΙΡΑ ΣΧΕΤΙΚΗ </a:t>
                      </a:r>
                    </a:p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(0-5)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ΑΞΙΟΛΟΓΗΣΗ ΠΡΟΙΣΤΑΜΕΝΟΥ (0-5)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ΣΥΝΟΛΟ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88092"/>
                  </a:ext>
                </a:extLst>
              </a:tr>
              <a:tr h="522852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</a:t>
                      </a:r>
                      <a:r>
                        <a:rPr lang="el-GR" sz="1800" b="1" baseline="0" dirty="0">
                          <a:solidFill>
                            <a:schemeClr val="bg1"/>
                          </a:solidFill>
                        </a:rPr>
                        <a:t> 1</a:t>
                      </a:r>
                      <a:endParaRPr lang="el-G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68,17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824762"/>
                  </a:ext>
                </a:extLst>
              </a:tr>
              <a:tr h="479879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 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68,02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68,02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871377"/>
                  </a:ext>
                </a:extLst>
              </a:tr>
              <a:tr h="523665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 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66,36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l-GR" sz="2000" b="1" i="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71,94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187449"/>
                  </a:ext>
                </a:extLst>
              </a:tr>
              <a:tr h="602239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</a:t>
                      </a:r>
                      <a:r>
                        <a:rPr lang="el-GR" sz="1800" b="1" baseline="0" dirty="0">
                          <a:solidFill>
                            <a:schemeClr val="bg1"/>
                          </a:solidFill>
                        </a:rPr>
                        <a:t> 4</a:t>
                      </a:r>
                      <a:endParaRPr lang="el-G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66,23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66,23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621617"/>
                  </a:ext>
                </a:extLst>
              </a:tr>
              <a:tr h="615269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 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66,03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1,82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accent6"/>
                          </a:solidFill>
                        </a:rPr>
                        <a:t>75,85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015274"/>
                  </a:ext>
                </a:extLst>
              </a:tr>
              <a:tr h="736122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 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65,77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66,77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250381"/>
                  </a:ext>
                </a:extLst>
              </a:tr>
              <a:tr h="736122">
                <a:tc>
                  <a:txBody>
                    <a:bodyPr/>
                    <a:lstStyle/>
                    <a:p>
                      <a:r>
                        <a:rPr lang="el-GR" sz="1800" b="1" dirty="0">
                          <a:solidFill>
                            <a:schemeClr val="bg1"/>
                          </a:solidFill>
                        </a:rPr>
                        <a:t>α/α 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65,60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i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000" b="1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accent6"/>
                          </a:solidFill>
                        </a:rPr>
                        <a:t>72,60</a:t>
                      </a:r>
                      <a:endParaRPr lang="el-GR" sz="2000" b="1" i="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927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0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80110" y="720090"/>
            <a:ext cx="10755630" cy="52463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ΤΟ </a:t>
            </a:r>
            <a:r>
              <a:rPr lang="el-GR" sz="4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ΠΡΟΦΙΛ</a:t>
            </a:r>
            <a:endParaRPr lang="el-GR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 ΤΩΝ ΔΗΜΟΣΙΩΝ ΥΠΑΛΛΗΛΩΝ</a:t>
            </a:r>
          </a:p>
        </p:txBody>
      </p:sp>
    </p:spTree>
    <p:extLst>
      <p:ext uri="{BB962C8B-B14F-4D97-AF65-F5344CB8AC3E}">
        <p14:creationId xmlns:p14="http://schemas.microsoft.com/office/powerpoint/2010/main" val="26912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148590"/>
            <a:ext cx="10965180" cy="173736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Επιπεδο</a:t>
            </a: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εκπαιδευσης</a:t>
            </a: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δημοσιων</a:t>
            </a: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υπαλληλων</a:t>
            </a:r>
            <a:r>
              <a:rPr lang="el-GR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3100" b="1" dirty="0">
                <a:solidFill>
                  <a:schemeClr val="bg1"/>
                </a:solidFill>
                <a:latin typeface="Arial Black" panose="020B0A04020102020204" pitchFamily="34" charset="0"/>
              </a:rPr>
              <a:t>(ΜΕΧΡΙ 31.12.18)</a:t>
            </a:r>
            <a:r>
              <a:rPr lang="el-GR" sz="3100" dirty="0"/>
              <a:t/>
            </a:r>
            <a:br>
              <a:rPr lang="el-GR" sz="3100" dirty="0"/>
            </a:br>
            <a:endParaRPr lang="el-GR" sz="3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536461"/>
              </p:ext>
            </p:extLst>
          </p:nvPr>
        </p:nvGraphicFramePr>
        <p:xfrm>
          <a:off x="847898" y="1634490"/>
          <a:ext cx="10890712" cy="4757997"/>
        </p:xfrm>
        <a:graphic>
          <a:graphicData uri="http://schemas.openxmlformats.org/drawingml/2006/table">
            <a:tbl>
              <a:tblPr/>
              <a:tblGrid>
                <a:gridCol w="3699334">
                  <a:extLst>
                    <a:ext uri="{9D8B030D-6E8A-4147-A177-3AD203B41FA5}">
                      <a16:colId xmlns:a16="http://schemas.microsoft.com/office/drawing/2014/main" val="3113882525"/>
                    </a:ext>
                  </a:extLst>
                </a:gridCol>
                <a:gridCol w="3699334">
                  <a:extLst>
                    <a:ext uri="{9D8B030D-6E8A-4147-A177-3AD203B41FA5}">
                      <a16:colId xmlns:a16="http://schemas.microsoft.com/office/drawing/2014/main" val="3206764424"/>
                    </a:ext>
                  </a:extLst>
                </a:gridCol>
                <a:gridCol w="3492044">
                  <a:extLst>
                    <a:ext uri="{9D8B030D-6E8A-4147-A177-3AD203B41FA5}">
                      <a16:colId xmlns:a16="http://schemas.microsoft.com/office/drawing/2014/main" val="421455689"/>
                    </a:ext>
                  </a:extLst>
                </a:gridCol>
              </a:tblGrid>
              <a:tr h="61180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000" b="1" spc="-15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ΕΠΙΠΕΔΟ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ΣΥΝΟΛΟ ΥΠΗΡΕΤΟΥΝΤΩΝ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881686"/>
                  </a:ext>
                </a:extLst>
              </a:tr>
              <a:tr h="85047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000" b="1" spc="-15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ΑΡΙΘΜΟΣ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000" b="1" spc="-15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000" b="1" spc="-15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ΠΟΣΟΣΤΟ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98402"/>
                  </a:ext>
                </a:extLst>
              </a:tr>
              <a:tr h="21971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400" b="1" spc="-15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Μεταπτυχιακή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Πανεπιστημιακή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Τριτοβάθμια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Μέση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Άλλη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spc="-15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4.118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3.586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l-GR" sz="2400" b="1" spc="-15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27,88</a:t>
                      </a: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,02%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2,57%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138954"/>
                  </a:ext>
                </a:extLst>
              </a:tr>
              <a:tr h="10985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b="1" spc="-15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b="1" spc="-15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ΣΥΝΟΛΟ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l-GR" sz="1800" b="1" spc="-15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18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r"/>
                          <a:tab pos="405765" algn="r"/>
                        </a:tabLst>
                      </a:pPr>
                      <a:r>
                        <a:rPr lang="el-GR" sz="2400" b="1" kern="1200" spc="-15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12.106</a:t>
                      </a:r>
                      <a:endParaRPr lang="el-GR" sz="2400" b="1" kern="1200" spc="-15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1800" b="1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585470" algn="r"/>
                        </a:tabLst>
                      </a:pPr>
                      <a:r>
                        <a:rPr lang="el-GR" sz="2400" b="1" kern="1200" spc="-15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115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0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19256" cy="1788808"/>
          </a:xfrm>
        </p:spPr>
        <p:txBody>
          <a:bodyPr>
            <a:noAutofit/>
          </a:bodyPr>
          <a:lstStyle/>
          <a:p>
            <a:r>
              <a:rPr lang="el-GR" dirty="0">
                <a:latin typeface="Arial Black" panose="020B0A04020102020204" pitchFamily="34" charset="0"/>
              </a:rPr>
              <a:t/>
            </a:r>
            <a:br>
              <a:rPr lang="el-GR" dirty="0">
                <a:latin typeface="Arial Black" panose="020B0A04020102020204" pitchFamily="34" charset="0"/>
              </a:rPr>
            </a:br>
            <a:endParaRPr lang="el-GR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752125"/>
              </p:ext>
            </p:extLst>
          </p:nvPr>
        </p:nvGraphicFramePr>
        <p:xfrm>
          <a:off x="217568" y="1486582"/>
          <a:ext cx="11746520" cy="5117443"/>
        </p:xfrm>
        <a:graphic>
          <a:graphicData uri="http://schemas.openxmlformats.org/drawingml/2006/table">
            <a:tbl>
              <a:tblPr firstRow="1" firstCol="1" bandRow="1"/>
              <a:tblGrid>
                <a:gridCol w="1632094">
                  <a:extLst>
                    <a:ext uri="{9D8B030D-6E8A-4147-A177-3AD203B41FA5}">
                      <a16:colId xmlns:a16="http://schemas.microsoft.com/office/drawing/2014/main" val="2596584439"/>
                    </a:ext>
                  </a:extLst>
                </a:gridCol>
                <a:gridCol w="959458">
                  <a:extLst>
                    <a:ext uri="{9D8B030D-6E8A-4147-A177-3AD203B41FA5}">
                      <a16:colId xmlns:a16="http://schemas.microsoft.com/office/drawing/2014/main" val="4107595477"/>
                    </a:ext>
                  </a:extLst>
                </a:gridCol>
                <a:gridCol w="1050926">
                  <a:extLst>
                    <a:ext uri="{9D8B030D-6E8A-4147-A177-3AD203B41FA5}">
                      <a16:colId xmlns:a16="http://schemas.microsoft.com/office/drawing/2014/main" val="936622295"/>
                    </a:ext>
                  </a:extLst>
                </a:gridCol>
                <a:gridCol w="935815">
                  <a:extLst>
                    <a:ext uri="{9D8B030D-6E8A-4147-A177-3AD203B41FA5}">
                      <a16:colId xmlns:a16="http://schemas.microsoft.com/office/drawing/2014/main" val="1545057880"/>
                    </a:ext>
                  </a:extLst>
                </a:gridCol>
                <a:gridCol w="1043875">
                  <a:extLst>
                    <a:ext uri="{9D8B030D-6E8A-4147-A177-3AD203B41FA5}">
                      <a16:colId xmlns:a16="http://schemas.microsoft.com/office/drawing/2014/main" val="1357035494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895376598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1446315758"/>
                    </a:ext>
                  </a:extLst>
                </a:gridCol>
                <a:gridCol w="813361">
                  <a:extLst>
                    <a:ext uri="{9D8B030D-6E8A-4147-A177-3AD203B41FA5}">
                      <a16:colId xmlns:a16="http://schemas.microsoft.com/office/drawing/2014/main" val="3605709845"/>
                    </a:ext>
                  </a:extLst>
                </a:gridCol>
                <a:gridCol w="828709">
                  <a:extLst>
                    <a:ext uri="{9D8B030D-6E8A-4147-A177-3AD203B41FA5}">
                      <a16:colId xmlns:a16="http://schemas.microsoft.com/office/drawing/2014/main" val="2901785902"/>
                    </a:ext>
                  </a:extLst>
                </a:gridCol>
                <a:gridCol w="705936">
                  <a:extLst>
                    <a:ext uri="{9D8B030D-6E8A-4147-A177-3AD203B41FA5}">
                      <a16:colId xmlns:a16="http://schemas.microsoft.com/office/drawing/2014/main" val="716039595"/>
                    </a:ext>
                  </a:extLst>
                </a:gridCol>
                <a:gridCol w="561128">
                  <a:extLst>
                    <a:ext uri="{9D8B030D-6E8A-4147-A177-3AD203B41FA5}">
                      <a16:colId xmlns:a16="http://schemas.microsoft.com/office/drawing/2014/main" val="2497034164"/>
                    </a:ext>
                  </a:extLst>
                </a:gridCol>
                <a:gridCol w="1588496">
                  <a:extLst>
                    <a:ext uri="{9D8B030D-6E8A-4147-A177-3AD203B41FA5}">
                      <a16:colId xmlns:a16="http://schemas.microsoft.com/office/drawing/2014/main" val="1299374175"/>
                    </a:ext>
                  </a:extLst>
                </a:gridCol>
              </a:tblGrid>
              <a:tr h="596433">
                <a:tc>
                  <a:txBody>
                    <a:bodyPr/>
                    <a:lstStyle/>
                    <a:p>
                      <a:pPr marL="264160" indent="-26416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Μισθοδοτική Κλίμακα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Μεταπτυχιακή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Πανεπιστημιακή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Τριτοβάθμια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Μέση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Άλλη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 υπηρετούντων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363477"/>
                  </a:ext>
                </a:extLst>
              </a:tr>
              <a:tr h="11288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μέχρι Α7 – Α8+2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379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2.294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3.755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22365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Α8-Α10-Α11 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μέχρι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Α13</a:t>
                      </a:r>
                      <a:endParaRPr lang="el-G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2.796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3.140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41%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1.235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7.724</a:t>
                      </a:r>
                      <a:endParaRPr lang="el-G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5191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Α13-</a:t>
                      </a:r>
                      <a:r>
                        <a:rPr lang="el-GR" sz="16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Α15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Α14+2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μέχρι Α15+2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789441"/>
                  </a:ext>
                </a:extLst>
              </a:tr>
              <a:tr h="7848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Α15-Α16 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μέχρι 70685 Π.Μ.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8409"/>
                  </a:ext>
                </a:extLst>
              </a:tr>
              <a:tr h="62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ΓΕΝΙΚΟ ΣΥΝΟΛΟ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3.491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4.029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725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3.529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301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12.075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18581"/>
                  </a:ext>
                </a:extLst>
              </a:tr>
            </a:tbl>
          </a:graphicData>
        </a:graphic>
      </p:graphicFrame>
      <p:sp>
        <p:nvSpPr>
          <p:cNvPr id="3" name="Ορθογώνιο 2"/>
          <p:cNvSpPr/>
          <p:nvPr/>
        </p:nvSpPr>
        <p:spPr>
          <a:xfrm>
            <a:off x="448316" y="0"/>
            <a:ext cx="114191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Κατανομή Θέσεων </a:t>
            </a:r>
            <a:b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Ανά Επίπεδο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Εκπαίδευσης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(μέχρι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 3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  <a:t>0.9.19)</a:t>
            </a:r>
            <a:b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29309"/>
            <a:ext cx="12192000" cy="1195754"/>
          </a:xfrm>
        </p:spPr>
        <p:txBody>
          <a:bodyPr>
            <a:normAutofit/>
          </a:bodyPr>
          <a:lstStyle/>
          <a:p>
            <a:pPr algn="ctr"/>
            <a:r>
              <a:rPr lang="el-GR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Κατανομη</a:t>
            </a:r>
            <a: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θεσεων</a:t>
            </a:r>
            <a: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ανα</a:t>
            </a:r>
            <a: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3200" dirty="0" err="1">
                <a:solidFill>
                  <a:schemeClr val="bg1"/>
                </a:solidFill>
                <a:latin typeface="Arial Black" panose="020B0A04020102020204" pitchFamily="34" charset="0"/>
              </a:rPr>
              <a:t>φυλο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(</a:t>
            </a:r>
            <a:r>
              <a:rPr lang="el-GR" sz="3200" dirty="0">
                <a:solidFill>
                  <a:schemeClr val="bg1"/>
                </a:solidFill>
                <a:latin typeface="Arial Black" panose="020B0A04020102020204" pitchFamily="34" charset="0"/>
              </a:rPr>
              <a:t>30.9.2019</a:t>
            </a:r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)</a:t>
            </a:r>
            <a:endParaRPr lang="el-GR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13210"/>
              </p:ext>
            </p:extLst>
          </p:nvPr>
        </p:nvGraphicFramePr>
        <p:xfrm>
          <a:off x="526914" y="879814"/>
          <a:ext cx="11138172" cy="5749586"/>
        </p:xfrm>
        <a:graphic>
          <a:graphicData uri="http://schemas.openxmlformats.org/drawingml/2006/table">
            <a:tbl>
              <a:tblPr firstRow="1" firstCol="1" bandRow="1"/>
              <a:tblGrid>
                <a:gridCol w="2769598">
                  <a:extLst>
                    <a:ext uri="{9D8B030D-6E8A-4147-A177-3AD203B41FA5}">
                      <a16:colId xmlns:a16="http://schemas.microsoft.com/office/drawing/2014/main" val="3085578433"/>
                    </a:ext>
                  </a:extLst>
                </a:gridCol>
                <a:gridCol w="1488705">
                  <a:extLst>
                    <a:ext uri="{9D8B030D-6E8A-4147-A177-3AD203B41FA5}">
                      <a16:colId xmlns:a16="http://schemas.microsoft.com/office/drawing/2014/main" val="3247051086"/>
                    </a:ext>
                  </a:extLst>
                </a:gridCol>
                <a:gridCol w="1834837">
                  <a:extLst>
                    <a:ext uri="{9D8B030D-6E8A-4147-A177-3AD203B41FA5}">
                      <a16:colId xmlns:a16="http://schemas.microsoft.com/office/drawing/2014/main" val="3708020862"/>
                    </a:ext>
                  </a:extLst>
                </a:gridCol>
                <a:gridCol w="1568517">
                  <a:extLst>
                    <a:ext uri="{9D8B030D-6E8A-4147-A177-3AD203B41FA5}">
                      <a16:colId xmlns:a16="http://schemas.microsoft.com/office/drawing/2014/main" val="2137815136"/>
                    </a:ext>
                  </a:extLst>
                </a:gridCol>
                <a:gridCol w="1840239">
                  <a:extLst>
                    <a:ext uri="{9D8B030D-6E8A-4147-A177-3AD203B41FA5}">
                      <a16:colId xmlns:a16="http://schemas.microsoft.com/office/drawing/2014/main" val="476138882"/>
                    </a:ext>
                  </a:extLst>
                </a:gridCol>
                <a:gridCol w="1636276">
                  <a:extLst>
                    <a:ext uri="{9D8B030D-6E8A-4147-A177-3AD203B41FA5}">
                      <a16:colId xmlns:a16="http://schemas.microsoft.com/office/drawing/2014/main" val="3230927250"/>
                    </a:ext>
                  </a:extLst>
                </a:gridCol>
              </a:tblGrid>
              <a:tr h="1058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Μισθοδοτική Κλίμακα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Άνδρες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Γυναίκες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Σύνολο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08272"/>
                  </a:ext>
                </a:extLst>
              </a:tr>
              <a:tr h="7025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Αριθμός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Ποσοστό</a:t>
                      </a:r>
                      <a:endParaRPr lang="el-GR" sz="180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l-GR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90743"/>
                  </a:ext>
                </a:extLst>
              </a:tr>
              <a:tr h="973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</a:t>
                      </a:r>
                      <a:r>
                        <a:rPr lang="el-GR" sz="2000" b="1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μέχρι 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Α7-Α8+2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12.24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2.531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3.755</a:t>
                      </a:r>
                      <a:endParaRPr lang="el-GR" sz="2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868346"/>
                  </a:ext>
                </a:extLst>
              </a:tr>
              <a:tr h="8546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Α8-Α10-Α11 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μέχρι 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Α13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2.732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4.992</a:t>
                      </a: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7.724</a:t>
                      </a:r>
                      <a:endParaRPr lang="el-GR" sz="2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456784"/>
                  </a:ext>
                </a:extLst>
              </a:tr>
              <a:tr h="685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Α13-Α15, Α14+2 μέχρι Α15+2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348 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4128"/>
                  </a:ext>
                </a:extLst>
              </a:tr>
              <a:tr h="75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Α15-Α16 μέχρι 70685 Π.Μ.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56%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25326"/>
                  </a:ext>
                </a:extLst>
              </a:tr>
              <a:tr h="715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ΓΕΝΙΚΟ ΣΥΝΟΛΟ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4.252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7.823</a:t>
                      </a:r>
                      <a:endParaRPr lang="el-G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400" b="1" i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12.075</a:t>
                      </a:r>
                      <a:endParaRPr lang="el-GR" sz="2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98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6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5690" y="2943398"/>
            <a:ext cx="10914785" cy="12857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ΠΕΙΘΑΡΧΙΚΕΣ ΥΠΟΘΕΣΕΙΣ</a:t>
            </a:r>
            <a:endParaRPr lang="el-GR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2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42381"/>
            <a:ext cx="10972800" cy="732826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ΠΕΙΘΑΡΧΙΚΕΣ ΥΠΟΘΕΣΕΙΣ</a:t>
            </a: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06375"/>
              </p:ext>
            </p:extLst>
          </p:nvPr>
        </p:nvGraphicFramePr>
        <p:xfrm>
          <a:off x="714941" y="1563827"/>
          <a:ext cx="8448109" cy="4730801"/>
        </p:xfrm>
        <a:graphic>
          <a:graphicData uri="http://schemas.openxmlformats.org/drawingml/2006/table">
            <a:tbl>
              <a:tblPr firstRow="1" firstCol="1" bandRow="1"/>
              <a:tblGrid>
                <a:gridCol w="2678030">
                  <a:extLst>
                    <a:ext uri="{9D8B030D-6E8A-4147-A177-3AD203B41FA5}">
                      <a16:colId xmlns:a16="http://schemas.microsoft.com/office/drawing/2014/main" val="931762128"/>
                    </a:ext>
                  </a:extLst>
                </a:gridCol>
                <a:gridCol w="1469890">
                  <a:extLst>
                    <a:ext uri="{9D8B030D-6E8A-4147-A177-3AD203B41FA5}">
                      <a16:colId xmlns:a16="http://schemas.microsoft.com/office/drawing/2014/main" val="2592276724"/>
                    </a:ext>
                  </a:extLst>
                </a:gridCol>
                <a:gridCol w="1631761">
                  <a:extLst>
                    <a:ext uri="{9D8B030D-6E8A-4147-A177-3AD203B41FA5}">
                      <a16:colId xmlns:a16="http://schemas.microsoft.com/office/drawing/2014/main" val="3963098436"/>
                    </a:ext>
                  </a:extLst>
                </a:gridCol>
                <a:gridCol w="1269535">
                  <a:extLst>
                    <a:ext uri="{9D8B030D-6E8A-4147-A177-3AD203B41FA5}">
                      <a16:colId xmlns:a16="http://schemas.microsoft.com/office/drawing/2014/main" val="3360273732"/>
                    </a:ext>
                  </a:extLst>
                </a:gridCol>
                <a:gridCol w="1398893">
                  <a:extLst>
                    <a:ext uri="{9D8B030D-6E8A-4147-A177-3AD203B41FA5}">
                      <a16:colId xmlns:a16="http://schemas.microsoft.com/office/drawing/2014/main" val="3375388654"/>
                    </a:ext>
                  </a:extLst>
                </a:gridCol>
              </a:tblGrid>
              <a:tr h="14413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 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672668"/>
                  </a:ext>
                </a:extLst>
              </a:tr>
              <a:tr h="852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Πειθαρχικές Διαδικασίες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845814"/>
                  </a:ext>
                </a:extLst>
              </a:tr>
              <a:tr h="9699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Μετά από Ποινική Καταδίκη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3203"/>
                  </a:ext>
                </a:extLst>
              </a:tr>
              <a:tr h="66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ΣΥΝΟΛΟ</a:t>
                      </a:r>
                      <a:endParaRPr lang="el-GR" sz="2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l-GR" sz="3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8938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4F8C79-2E66-418C-8BFB-A738E7703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70227"/>
              </p:ext>
            </p:extLst>
          </p:nvPr>
        </p:nvGraphicFramePr>
        <p:xfrm>
          <a:off x="9163050" y="1563827"/>
          <a:ext cx="1743074" cy="4722673"/>
        </p:xfrm>
        <a:graphic>
          <a:graphicData uri="http://schemas.openxmlformats.org/drawingml/2006/table">
            <a:tbl>
              <a:tblPr firstRow="1" firstCol="1" bandRow="1"/>
              <a:tblGrid>
                <a:gridCol w="1743074">
                  <a:extLst>
                    <a:ext uri="{9D8B030D-6E8A-4147-A177-3AD203B41FA5}">
                      <a16:colId xmlns:a16="http://schemas.microsoft.com/office/drawing/2014/main" val="1578733310"/>
                    </a:ext>
                  </a:extLst>
                </a:gridCol>
              </a:tblGrid>
              <a:tr h="14308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 (μέχρι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1.11</a:t>
                      </a:r>
                      <a:r>
                        <a:rPr lang="el-GR" sz="2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.2019)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36969"/>
                  </a:ext>
                </a:extLst>
              </a:tr>
              <a:tr h="1065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18123"/>
                  </a:ext>
                </a:extLst>
              </a:tr>
              <a:tr h="15860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6201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1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80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462" y="115614"/>
            <a:ext cx="10289448" cy="111378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Ανεξαρτησ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 της Επιτροπ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ς 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87" y="1047404"/>
            <a:ext cx="10889475" cy="5379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Άρθρο 124 του Συντάγματος ρητά προβλέπει ότι </a:t>
            </a:r>
            <a:r>
              <a:rPr lang="el-G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Πρόεδρος και τα Μέλη της Επιτροπής </a:t>
            </a:r>
          </a:p>
          <a:p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(α) </a:t>
            </a:r>
            <a:r>
              <a:rPr lang="el-G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δεν δύνανται να απολυθούν 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παρά μόνο με τους ίδιους όρους και τον ίδιο τρόπο όπως οι Δικαστές του </a:t>
            </a:r>
            <a:r>
              <a:rPr lang="el-GR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Ανωτάτου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Δικαστηρίου, </a:t>
            </a:r>
          </a:p>
          <a:p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(β) η </a:t>
            </a:r>
            <a:r>
              <a:rPr lang="el-G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αντιμισθία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του Προέδρου και των Μελών της Επιτροπής χρεώνεται στον λογαριασμό του πάγιου ταμείου της Δημοκρατίας, </a:t>
            </a:r>
          </a:p>
          <a:p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(γ) η </a:t>
            </a:r>
            <a:r>
              <a:rPr lang="el-G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αντιμισθία και οι υπόλοιποι όροι υπηρεσίας 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 Προέδρου και των Μελών της Επιτροπής καθορίζονται με νόμο και δεν μπορούν να μεταβληθούν δυσμενώς 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γι’ 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αυτούς μετά </a:t>
            </a:r>
            <a:r>
              <a:rPr lang="el-GR" sz="2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τον </a:t>
            </a:r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διορισμό τους, και </a:t>
            </a:r>
          </a:p>
          <a:p>
            <a:r>
              <a:rPr lang="el-G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(δ) η θητεία της Επιτροπής είναι </a:t>
            </a:r>
            <a:r>
              <a:rPr lang="el-G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εξαετής.</a:t>
            </a:r>
            <a:endParaRPr lang="en-GB" sz="2700" b="1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142" y="0"/>
            <a:ext cx="9428617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ΠΕΙΘΑΡΧΙΚΕΣ ΠΟΙΝΕΣ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89838"/>
              </p:ext>
            </p:extLst>
          </p:nvPr>
        </p:nvGraphicFramePr>
        <p:xfrm>
          <a:off x="380306" y="1644227"/>
          <a:ext cx="11396750" cy="4619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315">
                  <a:extLst>
                    <a:ext uri="{9D8B030D-6E8A-4147-A177-3AD203B41FA5}">
                      <a16:colId xmlns:a16="http://schemas.microsoft.com/office/drawing/2014/main" val="3979902530"/>
                    </a:ext>
                  </a:extLst>
                </a:gridCol>
                <a:gridCol w="1644978">
                  <a:extLst>
                    <a:ext uri="{9D8B030D-6E8A-4147-A177-3AD203B41FA5}">
                      <a16:colId xmlns:a16="http://schemas.microsoft.com/office/drawing/2014/main" val="2773892240"/>
                    </a:ext>
                  </a:extLst>
                </a:gridCol>
                <a:gridCol w="2412635">
                  <a:extLst>
                    <a:ext uri="{9D8B030D-6E8A-4147-A177-3AD203B41FA5}">
                      <a16:colId xmlns:a16="http://schemas.microsoft.com/office/drawing/2014/main" val="4110625315"/>
                    </a:ext>
                  </a:extLst>
                </a:gridCol>
                <a:gridCol w="2370457">
                  <a:extLst>
                    <a:ext uri="{9D8B030D-6E8A-4147-A177-3AD203B41FA5}">
                      <a16:colId xmlns:a16="http://schemas.microsoft.com/office/drawing/2014/main" val="2180824432"/>
                    </a:ext>
                  </a:extLst>
                </a:gridCol>
                <a:gridCol w="1779951">
                  <a:extLst>
                    <a:ext uri="{9D8B030D-6E8A-4147-A177-3AD203B41FA5}">
                      <a16:colId xmlns:a16="http://schemas.microsoft.com/office/drawing/2014/main" val="1417626062"/>
                    </a:ext>
                  </a:extLst>
                </a:gridCol>
                <a:gridCol w="1653414">
                  <a:extLst>
                    <a:ext uri="{9D8B030D-6E8A-4147-A177-3AD203B41FA5}">
                      <a16:colId xmlns:a16="http://schemas.microsoft.com/office/drawing/2014/main" val="1314731893"/>
                    </a:ext>
                  </a:extLst>
                </a:gridCol>
              </a:tblGrid>
              <a:tr h="9389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ΕΤΟΣ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ΑΠΟΛΥΣΗ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ΑΝΑΓΚΑΣΤΙΚΗ ΑΦΥΠΗΡΕΤΗΣΗ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ΥΠΟΒΙΒΑΣΜΟΣ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ΧΡΗΜΑΤΙΚΗ</a:t>
                      </a:r>
                      <a:r>
                        <a:rPr lang="el-GR" sz="24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ΠΟΙΝΗ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ΕΠΙΠΛΗΞΗ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99401"/>
                  </a:ext>
                </a:extLst>
              </a:tr>
              <a:tr h="765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 </a:t>
                      </a:r>
                      <a:r>
                        <a:rPr lang="en-GB" sz="2400" b="1" dirty="0">
                          <a:effectLst/>
                        </a:rPr>
                        <a:t>---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1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2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608329"/>
                  </a:ext>
                </a:extLst>
              </a:tr>
              <a:tr h="834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1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4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1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211340"/>
                  </a:ext>
                </a:extLst>
              </a:tr>
              <a:tr h="96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</a:rPr>
                        <a:t>2018 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</a:rPr>
                        <a:t>---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l-GR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</a:rPr>
                        <a:t> 1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02888"/>
                  </a:ext>
                </a:extLst>
              </a:tr>
              <a:tr h="1111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(μέχρι</a:t>
                      </a:r>
                      <a:r>
                        <a:rPr lang="el-GR" sz="24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1.11</a:t>
                      </a:r>
                      <a:r>
                        <a:rPr lang="el-GR" sz="2400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.2019)</a:t>
                      </a:r>
                      <a:endParaRPr lang="el-GR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51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0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496" y="237548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ΔΙΑΘΕΣΙΜΟΤΗΤΕΣ</a:t>
            </a: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270671"/>
              </p:ext>
            </p:extLst>
          </p:nvPr>
        </p:nvGraphicFramePr>
        <p:xfrm>
          <a:off x="844059" y="1712421"/>
          <a:ext cx="8529108" cy="4305988"/>
        </p:xfrm>
        <a:graphic>
          <a:graphicData uri="http://schemas.openxmlformats.org/drawingml/2006/table">
            <a:tbl>
              <a:tblPr firstRow="1" firstCol="1" bandRow="1"/>
              <a:tblGrid>
                <a:gridCol w="2132277">
                  <a:extLst>
                    <a:ext uri="{9D8B030D-6E8A-4147-A177-3AD203B41FA5}">
                      <a16:colId xmlns:a16="http://schemas.microsoft.com/office/drawing/2014/main" val="4269820859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1338761427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3590443935"/>
                    </a:ext>
                  </a:extLst>
                </a:gridCol>
                <a:gridCol w="2132277">
                  <a:extLst>
                    <a:ext uri="{9D8B030D-6E8A-4147-A177-3AD203B41FA5}">
                      <a16:colId xmlns:a16="http://schemas.microsoft.com/office/drawing/2014/main" val="1633093825"/>
                    </a:ext>
                  </a:extLst>
                </a:gridCol>
              </a:tblGrid>
              <a:tr h="2226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189545"/>
                  </a:ext>
                </a:extLst>
              </a:tr>
              <a:tr h="2079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l-GR" sz="3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0339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1CE017-DA23-4E92-B1B4-2C0F1953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43492"/>
              </p:ext>
            </p:extLst>
          </p:nvPr>
        </p:nvGraphicFramePr>
        <p:xfrm>
          <a:off x="9373167" y="1709335"/>
          <a:ext cx="2132277" cy="4313471"/>
        </p:xfrm>
        <a:graphic>
          <a:graphicData uri="http://schemas.openxmlformats.org/drawingml/2006/table">
            <a:tbl>
              <a:tblPr firstRow="1" firstCol="1" bandRow="1"/>
              <a:tblGrid>
                <a:gridCol w="2132277">
                  <a:extLst>
                    <a:ext uri="{9D8B030D-6E8A-4147-A177-3AD203B41FA5}">
                      <a16:colId xmlns:a16="http://schemas.microsoft.com/office/drawing/2014/main" val="1896657486"/>
                    </a:ext>
                  </a:extLst>
                </a:gridCol>
              </a:tblGrid>
              <a:tr h="22340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 (μέχρι 1.11.2019)</a:t>
                      </a:r>
                      <a:endParaRPr lang="el-GR" sz="3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026633"/>
                  </a:ext>
                </a:extLst>
              </a:tr>
              <a:tr h="20794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3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613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3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7809" y="1659255"/>
            <a:ext cx="10972800" cy="3046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ΑΠΟΦΑΣΕΙΣ ΕΔΥ </a:t>
            </a:r>
            <a:endParaRPr lang="el-GR" sz="4800" b="1" dirty="0" smtClean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l-GR" sz="4800" b="1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ΓΙΑ </a:t>
            </a: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ΑΛΛΑ ΘΕΜΑΤΑ</a:t>
            </a:r>
            <a:endParaRPr lang="el-GR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3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171450"/>
            <a:ext cx="8301990" cy="1169318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ΑΠΟΦΑΣΕΙΣ ΕΔΥ ΓΙΑ ΑΛΛΑ ΘΕΜΑΤΑ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145943"/>
              </p:ext>
            </p:extLst>
          </p:nvPr>
        </p:nvGraphicFramePr>
        <p:xfrm>
          <a:off x="443399" y="1644286"/>
          <a:ext cx="9232415" cy="5063546"/>
        </p:xfrm>
        <a:graphic>
          <a:graphicData uri="http://schemas.openxmlformats.org/drawingml/2006/table">
            <a:tbl>
              <a:tblPr firstRow="1" firstCol="1" bandRow="1"/>
              <a:tblGrid>
                <a:gridCol w="2563218">
                  <a:extLst>
                    <a:ext uri="{9D8B030D-6E8A-4147-A177-3AD203B41FA5}">
                      <a16:colId xmlns:a16="http://schemas.microsoft.com/office/drawing/2014/main" val="809677758"/>
                    </a:ext>
                  </a:extLst>
                </a:gridCol>
                <a:gridCol w="1411867">
                  <a:extLst>
                    <a:ext uri="{9D8B030D-6E8A-4147-A177-3AD203B41FA5}">
                      <a16:colId xmlns:a16="http://schemas.microsoft.com/office/drawing/2014/main" val="1310043373"/>
                    </a:ext>
                  </a:extLst>
                </a:gridCol>
                <a:gridCol w="1280973">
                  <a:extLst>
                    <a:ext uri="{9D8B030D-6E8A-4147-A177-3AD203B41FA5}">
                      <a16:colId xmlns:a16="http://schemas.microsoft.com/office/drawing/2014/main" val="3744575929"/>
                    </a:ext>
                  </a:extLst>
                </a:gridCol>
                <a:gridCol w="1150081">
                  <a:extLst>
                    <a:ext uri="{9D8B030D-6E8A-4147-A177-3AD203B41FA5}">
                      <a16:colId xmlns:a16="http://schemas.microsoft.com/office/drawing/2014/main" val="1516265272"/>
                    </a:ext>
                  </a:extLst>
                </a:gridCol>
                <a:gridCol w="1413138">
                  <a:extLst>
                    <a:ext uri="{9D8B030D-6E8A-4147-A177-3AD203B41FA5}">
                      <a16:colId xmlns:a16="http://schemas.microsoft.com/office/drawing/2014/main" val="2019583996"/>
                    </a:ext>
                  </a:extLst>
                </a:gridCol>
                <a:gridCol w="1413138">
                  <a:extLst>
                    <a:ext uri="{9D8B030D-6E8A-4147-A177-3AD203B41FA5}">
                      <a16:colId xmlns:a16="http://schemas.microsoft.com/office/drawing/2014/main" val="1213732314"/>
                    </a:ext>
                  </a:extLst>
                </a:gridCol>
              </a:tblGrid>
              <a:tr h="101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460" marR="68460" marT="950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899049"/>
                  </a:ext>
                </a:extLst>
              </a:tr>
              <a:tr h="67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Επικυρώσεις Διορισμών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244594"/>
                  </a:ext>
                </a:extLst>
              </a:tr>
              <a:tr h="657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Αναπληρωτικοί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Διορισμοί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84726"/>
                  </a:ext>
                </a:extLst>
              </a:tr>
              <a:tr h="56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Αποσπάσεις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3.363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788561"/>
                  </a:ext>
                </a:extLst>
              </a:tr>
              <a:tr h="56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Μεταθέσεις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932872"/>
                  </a:ext>
                </a:extLst>
              </a:tr>
              <a:tr h="56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Αφυπηρετήσεις 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l-GR" sz="1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768211"/>
                  </a:ext>
                </a:extLst>
              </a:tr>
              <a:tr h="1021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Παραιτήσεις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60" marR="68460" marT="95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185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C905B-7B43-4C12-B483-DA2395E07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14400"/>
              </p:ext>
            </p:extLst>
          </p:nvPr>
        </p:nvGraphicFramePr>
        <p:xfrm>
          <a:off x="9675814" y="1644285"/>
          <a:ext cx="1491296" cy="5063548"/>
        </p:xfrm>
        <a:graphic>
          <a:graphicData uri="http://schemas.openxmlformats.org/drawingml/2006/table">
            <a:tbl>
              <a:tblPr firstRow="1" firstCol="1" bandRow="1"/>
              <a:tblGrid>
                <a:gridCol w="1491296">
                  <a:extLst>
                    <a:ext uri="{9D8B030D-6E8A-4147-A177-3AD203B41FA5}">
                      <a16:colId xmlns:a16="http://schemas.microsoft.com/office/drawing/2014/main" val="2447769549"/>
                    </a:ext>
                  </a:extLst>
                </a:gridCol>
              </a:tblGrid>
              <a:tr h="1019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μέχρι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.19)</a:t>
                      </a:r>
                      <a:endParaRPr lang="el-GR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335978"/>
                  </a:ext>
                </a:extLst>
              </a:tr>
              <a:tr h="6747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301995"/>
                  </a:ext>
                </a:extLst>
              </a:tr>
              <a:tr h="657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684434"/>
                  </a:ext>
                </a:extLst>
              </a:tr>
              <a:tr h="563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633362"/>
                  </a:ext>
                </a:extLst>
              </a:tr>
              <a:tr h="563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988270"/>
                  </a:ext>
                </a:extLst>
              </a:tr>
              <a:tr h="563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11232"/>
                  </a:ext>
                </a:extLst>
              </a:tr>
              <a:tr h="10215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36755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8CD021A1-D9C0-4A79-BC17-36E234B883CE}"/>
              </a:ext>
            </a:extLst>
          </p:cNvPr>
          <p:cNvSpPr/>
          <p:nvPr/>
        </p:nvSpPr>
        <p:spPr>
          <a:xfrm>
            <a:off x="8532771" y="4057651"/>
            <a:ext cx="862689" cy="4035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33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17170"/>
            <a:ext cx="8194834" cy="811530"/>
          </a:xfrm>
        </p:spPr>
        <p:txBody>
          <a:bodyPr>
            <a:noAutofit/>
          </a:bodyPr>
          <a:lstStyle/>
          <a:p>
            <a:pPr algn="ctr"/>
            <a:r>
              <a:rPr lang="el-GR" sz="4000" b="1" cap="all" dirty="0" err="1">
                <a:solidFill>
                  <a:schemeClr val="bg1"/>
                </a:solidFill>
                <a:latin typeface="Arial Black" panose="020B0A04020102020204" pitchFamily="34" charset="0"/>
              </a:rPr>
              <a:t>Αφυπηρετησεισ</a:t>
            </a:r>
            <a:endParaRPr lang="el-GR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933493"/>
              </p:ext>
            </p:extLst>
          </p:nvPr>
        </p:nvGraphicFramePr>
        <p:xfrm>
          <a:off x="492373" y="1303568"/>
          <a:ext cx="9964184" cy="54003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06751">
                  <a:extLst>
                    <a:ext uri="{9D8B030D-6E8A-4147-A177-3AD203B41FA5}">
                      <a16:colId xmlns:a16="http://schemas.microsoft.com/office/drawing/2014/main" val="4039179796"/>
                    </a:ext>
                  </a:extLst>
                </a:gridCol>
                <a:gridCol w="1301610">
                  <a:extLst>
                    <a:ext uri="{9D8B030D-6E8A-4147-A177-3AD203B41FA5}">
                      <a16:colId xmlns:a16="http://schemas.microsoft.com/office/drawing/2014/main" val="2892362421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816477545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852411053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269212056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1653937993"/>
                    </a:ext>
                  </a:extLst>
                </a:gridCol>
                <a:gridCol w="1038209">
                  <a:extLst>
                    <a:ext uri="{9D8B030D-6E8A-4147-A177-3AD203B41FA5}">
                      <a16:colId xmlns:a16="http://schemas.microsoft.com/office/drawing/2014/main" val="3112627456"/>
                    </a:ext>
                  </a:extLst>
                </a:gridCol>
                <a:gridCol w="864778">
                  <a:extLst>
                    <a:ext uri="{9D8B030D-6E8A-4147-A177-3AD203B41FA5}">
                      <a16:colId xmlns:a16="http://schemas.microsoft.com/office/drawing/2014/main" val="1859601585"/>
                    </a:ext>
                  </a:extLst>
                </a:gridCol>
              </a:tblGrid>
              <a:tr h="12768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ΛΟΓΟΙ ΑΦΥΠΗΡΕΤΗΣΗΣ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55912"/>
                  </a:ext>
                </a:extLst>
              </a:tr>
              <a:tr h="554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Όριο ηλικίας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211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175584"/>
                  </a:ext>
                </a:extLst>
              </a:tr>
              <a:tr h="8539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Οικειοθελής πρόωρη αφυπηρέτηση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734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365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94041"/>
                  </a:ext>
                </a:extLst>
              </a:tr>
              <a:tr h="5544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Λόγοι υγείας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080477"/>
                  </a:ext>
                </a:extLst>
              </a:tr>
              <a:tr h="101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Αφυπηρέτηση δυνάμει του άρθρου 53(1)(</a:t>
                      </a:r>
                      <a:r>
                        <a:rPr lang="el-GR" sz="2000" b="1" kern="1200" spc="-15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στ</a:t>
                      </a:r>
                      <a:r>
                        <a:rPr lang="el-GR" sz="2000" b="1" kern="1200" spc="-15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20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744034"/>
                  </a:ext>
                </a:extLst>
              </a:tr>
              <a:tr h="10136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ΣΥΝΟΛΟ</a:t>
                      </a:r>
                      <a:endParaRPr lang="el-GR" sz="1400" b="1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D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408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209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97179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986869-5305-4D8A-B6BB-E9B642065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303142"/>
              </p:ext>
            </p:extLst>
          </p:nvPr>
        </p:nvGraphicFramePr>
        <p:xfrm>
          <a:off x="10456862" y="1291589"/>
          <a:ext cx="1201738" cy="53890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1738">
                  <a:extLst>
                    <a:ext uri="{9D8B030D-6E8A-4147-A177-3AD203B41FA5}">
                      <a16:colId xmlns:a16="http://schemas.microsoft.com/office/drawing/2014/main" val="2948167329"/>
                    </a:ext>
                  </a:extLst>
                </a:gridCol>
              </a:tblGrid>
              <a:tr h="12801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el-GR" sz="1600" b="1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(μέχρι 30.9.2019)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84913"/>
                  </a:ext>
                </a:extLst>
              </a:tr>
              <a:tr h="5663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386404"/>
                  </a:ext>
                </a:extLst>
              </a:tr>
              <a:tr h="98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937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603738"/>
                  </a:ext>
                </a:extLst>
              </a:tr>
              <a:tr h="1037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931773"/>
                  </a:ext>
                </a:extLst>
              </a:tr>
              <a:tr h="991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l-GR" sz="2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</a:t>
                      </a:r>
                      <a:endParaRPr lang="el-G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164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1ED8252-B87B-40ED-9190-0F5E9057D494}"/>
              </a:ext>
            </a:extLst>
          </p:cNvPr>
          <p:cNvSpPr/>
          <p:nvPr/>
        </p:nvSpPr>
        <p:spPr>
          <a:xfrm>
            <a:off x="10625858" y="3377814"/>
            <a:ext cx="827002" cy="47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227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10" y="194309"/>
            <a:ext cx="10972800" cy="1415415"/>
          </a:xfrm>
        </p:spPr>
        <p:txBody>
          <a:bodyPr>
            <a:noAutofit/>
          </a:bodyPr>
          <a:lstStyle/>
          <a:p>
            <a:pPr algn="ctr"/>
            <a:r>
              <a:rPr lang="el-GR" sz="4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ΟΙΚΕΙΟΘΕΛΗΣ ΠΡΟΩΡΗ ΑΦΥΠΗΡΕΤΗΣΗ</a:t>
            </a: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062393"/>
              </p:ext>
            </p:extLst>
          </p:nvPr>
        </p:nvGraphicFramePr>
        <p:xfrm>
          <a:off x="869575" y="1474470"/>
          <a:ext cx="9954635" cy="5132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75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05739"/>
            <a:ext cx="10942320" cy="1403985"/>
          </a:xfrm>
        </p:spPr>
        <p:txBody>
          <a:bodyPr>
            <a:noAutofit/>
          </a:bodyPr>
          <a:lstStyle/>
          <a:p>
            <a:pPr algn="ctr"/>
            <a:r>
              <a:rPr lang="el-GR" sz="4000" b="1" cap="all" dirty="0">
                <a:solidFill>
                  <a:schemeClr val="bg1"/>
                </a:solidFill>
                <a:latin typeface="Arial Black" panose="020B0A04020102020204" pitchFamily="34" charset="0"/>
              </a:rPr>
              <a:t>ΟΙΚΕΙΟΘΕΛΗΣ ΠΡΟΩΡΗ ΑΦΥΠΗΡΕΤΗΣΗ</a:t>
            </a:r>
            <a:endParaRPr lang="el-GR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650465"/>
              </p:ext>
            </p:extLst>
          </p:nvPr>
        </p:nvGraphicFramePr>
        <p:xfrm>
          <a:off x="925830" y="1444541"/>
          <a:ext cx="10435590" cy="517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37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415636"/>
            <a:ext cx="10837228" cy="107234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Προωρεσ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Αφυπηρετησεισ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υπουργειου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υγειασ</a:t>
            </a:r>
            <a:endParaRPr lang="el-GR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1812175"/>
            <a:ext cx="10496406" cy="3979025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16288"/>
              </p:ext>
            </p:extLst>
          </p:nvPr>
        </p:nvGraphicFramePr>
        <p:xfrm>
          <a:off x="1885950" y="2228850"/>
          <a:ext cx="7898131" cy="3086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38013">
                  <a:extLst>
                    <a:ext uri="{9D8B030D-6E8A-4147-A177-3AD203B41FA5}">
                      <a16:colId xmlns:a16="http://schemas.microsoft.com/office/drawing/2014/main" val="2932192831"/>
                    </a:ext>
                  </a:extLst>
                </a:gridCol>
                <a:gridCol w="2028708">
                  <a:extLst>
                    <a:ext uri="{9D8B030D-6E8A-4147-A177-3AD203B41FA5}">
                      <a16:colId xmlns:a16="http://schemas.microsoft.com/office/drawing/2014/main" val="1086019567"/>
                    </a:ext>
                  </a:extLst>
                </a:gridCol>
                <a:gridCol w="1652540">
                  <a:extLst>
                    <a:ext uri="{9D8B030D-6E8A-4147-A177-3AD203B41FA5}">
                      <a16:colId xmlns:a16="http://schemas.microsoft.com/office/drawing/2014/main" val="4100390778"/>
                    </a:ext>
                  </a:extLst>
                </a:gridCol>
                <a:gridCol w="2278870">
                  <a:extLst>
                    <a:ext uri="{9D8B030D-6E8A-4147-A177-3AD203B41FA5}">
                      <a16:colId xmlns:a16="http://schemas.microsoft.com/office/drawing/2014/main" val="3734561547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en-US" sz="4800" baseline="-25000" dirty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el-GR" sz="48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aseline="-25000" dirty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l-GR" sz="48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800" baseline="-25000" dirty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l-GR" sz="48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800" baseline="-25000" dirty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el-GR" sz="4800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41909"/>
                  </a:ext>
                </a:extLst>
              </a:tr>
              <a:tr h="1543050"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-25000" dirty="0"/>
                        <a:t>32</a:t>
                      </a:r>
                      <a:endParaRPr lang="el-GR" sz="4000" b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aseline="-25000" dirty="0"/>
                        <a:t>23</a:t>
                      </a:r>
                      <a:endParaRPr lang="el-GR" sz="4000" b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baseline="-25000" dirty="0"/>
                        <a:t>18</a:t>
                      </a:r>
                      <a:endParaRPr lang="el-GR" sz="4000" b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000" baseline="-25000" dirty="0"/>
                        <a:t>48</a:t>
                      </a:r>
                      <a:endParaRPr lang="el-GR" sz="4000" b="1" baseline="-250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255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7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180306"/>
            <a:ext cx="11121390" cy="49574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4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Ηλεκτρονικη</a:t>
            </a: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διακυβερνηση</a:t>
            </a: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Εκσυγχρονιστικ</a:t>
            </a:r>
            <a:r>
              <a:rPr lang="en-US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 Μ</a:t>
            </a:r>
            <a:r>
              <a:rPr lang="en-US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E</a:t>
            </a: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τρα </a:t>
            </a:r>
            <a:r>
              <a:rPr lang="en-GB" sz="4800" b="1" dirty="0">
                <a:latin typeface="Arial Black" panose="020B0A04020102020204" pitchFamily="34" charset="0"/>
              </a:rPr>
              <a:t/>
            </a:r>
            <a:br>
              <a:rPr lang="en-GB" sz="4800" b="1" dirty="0">
                <a:latin typeface="Arial Black" panose="020B0A04020102020204" pitchFamily="34" charset="0"/>
              </a:rPr>
            </a:br>
            <a:endParaRPr lang="en-GB" sz="4800" b="1" dirty="0">
              <a:latin typeface="Arial Black" panose="020B0A040201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1490" y="365760"/>
            <a:ext cx="11700510" cy="6187440"/>
          </a:xfrm>
        </p:spPr>
        <p:txBody>
          <a:bodyPr>
            <a:noAutofit/>
          </a:bodyPr>
          <a:lstStyle/>
          <a:p>
            <a:r>
              <a:rPr lang="el-GR" sz="4000" b="1" dirty="0">
                <a:solidFill>
                  <a:schemeClr val="bg1"/>
                </a:solidFill>
                <a:latin typeface="+mj-lt"/>
              </a:rPr>
              <a:t>Ηλεκτρονική υποβολή αιτήσεων</a:t>
            </a:r>
          </a:p>
          <a:p>
            <a:r>
              <a:rPr lang="el-GR" sz="4000" b="1" dirty="0" err="1">
                <a:solidFill>
                  <a:schemeClr val="bg1"/>
                </a:solidFill>
                <a:latin typeface="+mj-lt"/>
              </a:rPr>
              <a:t>Ψηφιοποίηση</a:t>
            </a:r>
            <a:r>
              <a:rPr lang="el-GR" sz="4000" b="1" dirty="0">
                <a:solidFill>
                  <a:schemeClr val="bg1"/>
                </a:solidFill>
                <a:latin typeface="+mj-lt"/>
              </a:rPr>
              <a:t> φακέλων</a:t>
            </a:r>
            <a:endParaRPr lang="en-GB" sz="4000" b="1" dirty="0">
              <a:solidFill>
                <a:schemeClr val="bg1"/>
              </a:solidFill>
              <a:latin typeface="+mj-lt"/>
            </a:endParaRPr>
          </a:p>
          <a:p>
            <a:r>
              <a:rPr lang="el-GR" sz="4000" b="1" dirty="0">
                <a:solidFill>
                  <a:schemeClr val="bg1"/>
                </a:solidFill>
                <a:latin typeface="+mj-lt"/>
              </a:rPr>
              <a:t>Συνεδριάσεις με χρήση του η-συνεργασία</a:t>
            </a:r>
          </a:p>
          <a:p>
            <a:r>
              <a:rPr lang="el-GR" sz="4000" b="1" dirty="0">
                <a:solidFill>
                  <a:schemeClr val="bg1"/>
                </a:solidFill>
                <a:latin typeface="+mj-lt"/>
              </a:rPr>
              <a:t>Αναβαθμισμένη Ιστοσελίδα</a:t>
            </a:r>
          </a:p>
          <a:p>
            <a:r>
              <a:rPr lang="en-GB" sz="4000" b="1" dirty="0">
                <a:solidFill>
                  <a:schemeClr val="bg1"/>
                </a:solidFill>
                <a:latin typeface="+mj-lt"/>
              </a:rPr>
              <a:t>ERP (</a:t>
            </a:r>
            <a:r>
              <a:rPr lang="el-GR" sz="4000" b="1" dirty="0">
                <a:solidFill>
                  <a:schemeClr val="bg1"/>
                </a:solidFill>
                <a:latin typeface="+mj-lt"/>
              </a:rPr>
              <a:t>Σύστημα Διαχείρισης Επιχειρησιακών Πόρων)</a:t>
            </a:r>
          </a:p>
          <a:p>
            <a:r>
              <a:rPr lang="el-GR" sz="4000" b="1" dirty="0">
                <a:solidFill>
                  <a:schemeClr val="bg1"/>
                </a:solidFill>
                <a:latin typeface="+mj-lt"/>
              </a:rPr>
              <a:t>Δημιουργία Κέντρου </a:t>
            </a:r>
            <a:r>
              <a:rPr lang="el-GR" sz="4000" b="1" dirty="0" err="1">
                <a:solidFill>
                  <a:schemeClr val="bg1"/>
                </a:solidFill>
                <a:latin typeface="+mj-lt"/>
              </a:rPr>
              <a:t>Τηλεξυπηρέτησης</a:t>
            </a:r>
            <a:endParaRPr lang="el-GR" sz="4000" b="1" dirty="0">
              <a:solidFill>
                <a:schemeClr val="bg1"/>
              </a:solidFill>
              <a:latin typeface="+mj-lt"/>
            </a:endParaRPr>
          </a:p>
          <a:p>
            <a:endParaRPr lang="en-GB" sz="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63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72" y="252248"/>
            <a:ext cx="10498612" cy="1100332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Σ</a:t>
            </a:r>
            <a:r>
              <a:rPr lang="en-US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Y</a:t>
            </a: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νθεση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της </a:t>
            </a: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Επιτροπ</a:t>
            </a:r>
            <a:r>
              <a:rPr lang="en-US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ς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6" y="1618593"/>
            <a:ext cx="11098820" cy="48162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b="1" dirty="0">
                <a:solidFill>
                  <a:schemeClr val="bg1"/>
                </a:solidFill>
              </a:rPr>
              <a:t>Η σύνθεση της Επιτροπής Δημόσιας Υπηρεσίας κατά το 2018 ήταν η ακόλουθη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  <a:r>
              <a:rPr lang="el-GR" sz="2800" b="1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l-GR" sz="2400" b="1" dirty="0">
                <a:solidFill>
                  <a:schemeClr val="bg1"/>
                </a:solidFill>
              </a:rPr>
              <a:t>Σύνθεση: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Γ</a:t>
            </a:r>
            <a:r>
              <a:rPr lang="el-GR" sz="2400" b="1" dirty="0" smtClean="0">
                <a:solidFill>
                  <a:schemeClr val="bg1"/>
                </a:solidFill>
              </a:rPr>
              <a:t>. Παπαγεωργίου</a:t>
            </a:r>
            <a:r>
              <a:rPr lang="el-GR" sz="2400" b="1" dirty="0">
                <a:solidFill>
                  <a:schemeClr val="bg1"/>
                </a:solidFill>
              </a:rPr>
              <a:t>, Πρόεδρος</a:t>
            </a:r>
          </a:p>
          <a:p>
            <a:r>
              <a:rPr lang="el-GR" sz="2400" b="1" dirty="0">
                <a:solidFill>
                  <a:schemeClr val="bg1"/>
                </a:solidFill>
              </a:rPr>
              <a:t>Α</a:t>
            </a:r>
            <a:r>
              <a:rPr lang="el-GR" sz="2400" b="1" dirty="0" smtClean="0">
                <a:solidFill>
                  <a:schemeClr val="bg1"/>
                </a:solidFill>
              </a:rPr>
              <a:t>. Βασιλειάδης</a:t>
            </a:r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>
                <a:solidFill>
                  <a:schemeClr val="bg1"/>
                </a:solidFill>
              </a:rPr>
              <a:t>Α</a:t>
            </a:r>
            <a:r>
              <a:rPr lang="el-GR" sz="2400" b="1" dirty="0" smtClean="0">
                <a:solidFill>
                  <a:schemeClr val="bg1"/>
                </a:solidFill>
              </a:rPr>
              <a:t>. </a:t>
            </a:r>
            <a:r>
              <a:rPr lang="el-GR" sz="2400" b="1" dirty="0" err="1" smtClean="0">
                <a:solidFill>
                  <a:schemeClr val="bg1"/>
                </a:solidFill>
              </a:rPr>
              <a:t>Γιορδαμλής</a:t>
            </a:r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>
                <a:solidFill>
                  <a:schemeClr val="bg1"/>
                </a:solidFill>
              </a:rPr>
              <a:t>Δ</a:t>
            </a:r>
            <a:r>
              <a:rPr lang="el-GR" sz="2400" b="1" dirty="0" smtClean="0">
                <a:solidFill>
                  <a:schemeClr val="bg1"/>
                </a:solidFill>
              </a:rPr>
              <a:t>. Ηλιοδώρου</a:t>
            </a:r>
            <a:endParaRPr lang="el-GR" sz="2400" b="1" dirty="0">
              <a:solidFill>
                <a:schemeClr val="bg1"/>
              </a:solidFill>
            </a:endParaRPr>
          </a:p>
          <a:p>
            <a:r>
              <a:rPr lang="el-GR" sz="2400" b="1" dirty="0">
                <a:solidFill>
                  <a:schemeClr val="bg1"/>
                </a:solidFill>
              </a:rPr>
              <a:t>Α</a:t>
            </a:r>
            <a:r>
              <a:rPr lang="el-GR" sz="2400" b="1" dirty="0" smtClean="0">
                <a:solidFill>
                  <a:schemeClr val="bg1"/>
                </a:solidFill>
              </a:rPr>
              <a:t>. Παπαδόπουλος</a:t>
            </a:r>
            <a:endParaRPr lang="el-GR" sz="2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chemeClr val="bg2"/>
                </a:solidFill>
              </a:rPr>
              <a:t> </a:t>
            </a:r>
            <a:endParaRPr lang="en-GB" dirty="0">
              <a:solidFill>
                <a:schemeClr val="bg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" y="0"/>
            <a:ext cx="10578193" cy="1634490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Συνεδρι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A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σεις με χρ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ση </a:t>
            </a:r>
            <a:r>
              <a:rPr lang="en-GB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GB" sz="40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του η-συνεργασ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470"/>
            <a:ext cx="11050381" cy="493243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l-GR" sz="41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3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Από </a:t>
            </a:r>
            <a:r>
              <a:rPr lang="el-GR" sz="3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την </a:t>
            </a:r>
            <a:r>
              <a:rPr lang="el-GR" sz="3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1.1.2016</a:t>
            </a:r>
            <a:r>
              <a:rPr lang="el-GR" sz="38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όλες οι συνεδριάσεις της Επιτροπής γίνονται σε ηλεκτρονικό περιβάλλον, με τη χρήση του συστήματος «η-συνεργασία</a:t>
            </a:r>
            <a:r>
              <a:rPr lang="el-GR" sz="3800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»: </a:t>
            </a:r>
            <a:endParaRPr lang="el-GR" sz="3800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r>
              <a:rPr lang="el-GR" sz="3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Χ</a:t>
            </a:r>
            <a:r>
              <a:rPr lang="el-GR" sz="38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ωρίς </a:t>
            </a:r>
            <a:r>
              <a:rPr lang="el-GR" sz="3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διακίνηση φακέλων και εγγράφων </a:t>
            </a:r>
          </a:p>
          <a:p>
            <a:r>
              <a:rPr lang="el-GR" sz="38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Με πρόσβαση </a:t>
            </a:r>
            <a:r>
              <a:rPr lang="el-GR" sz="3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στις αναγκαίες πληροφορίες μέσω των ηλεκτρονικών υπολογιστών</a:t>
            </a:r>
            <a:endParaRPr lang="en-GB" sz="3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endParaRPr lang="en-GB" sz="4100" dirty="0"/>
          </a:p>
        </p:txBody>
      </p:sp>
    </p:spTree>
    <p:extLst>
      <p:ext uri="{BB962C8B-B14F-4D97-AF65-F5344CB8AC3E}">
        <p14:creationId xmlns:p14="http://schemas.microsoft.com/office/powerpoint/2010/main" val="14013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777" y="141755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Ιστοσελ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δα της Επιτροπ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ς Δημ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σιας Υπηρεσ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ας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648822"/>
            <a:ext cx="10972800" cy="4946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400" dirty="0">
                <a:solidFill>
                  <a:schemeClr val="bg1"/>
                </a:solidFill>
              </a:rPr>
              <a:t>Από τα μέσα του 2017 έχει </a:t>
            </a:r>
            <a:r>
              <a:rPr lang="el-GR" sz="3400" dirty="0" smtClean="0">
                <a:solidFill>
                  <a:schemeClr val="bg1"/>
                </a:solidFill>
              </a:rPr>
              <a:t>αναβαθμιστεί:</a:t>
            </a:r>
            <a:endParaRPr lang="el-GR" sz="3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bg1"/>
                </a:solidFill>
              </a:rPr>
              <a:t>Υ</a:t>
            </a:r>
            <a:r>
              <a:rPr lang="el-GR" sz="3400" dirty="0" smtClean="0">
                <a:solidFill>
                  <a:schemeClr val="bg1"/>
                </a:solidFill>
              </a:rPr>
              <a:t>ποστηρίζει </a:t>
            </a:r>
            <a:r>
              <a:rPr lang="el-GR" sz="3400" dirty="0">
                <a:solidFill>
                  <a:schemeClr val="bg1"/>
                </a:solidFill>
              </a:rPr>
              <a:t>την </a:t>
            </a:r>
            <a:r>
              <a:rPr lang="el-GR" sz="3400" b="1" dirty="0">
                <a:solidFill>
                  <a:schemeClr val="bg1"/>
                </a:solidFill>
              </a:rPr>
              <a:t>πολιτική για διαφάνεια και έγκαιρη ενημέρωση </a:t>
            </a:r>
            <a:r>
              <a:rPr lang="el-GR" sz="3400" dirty="0">
                <a:solidFill>
                  <a:schemeClr val="bg1"/>
                </a:solidFill>
              </a:rPr>
              <a:t>του πολίτη,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bg1"/>
                </a:solidFill>
              </a:rPr>
              <a:t>Δ</a:t>
            </a:r>
            <a:r>
              <a:rPr lang="el-GR" sz="3400" dirty="0" smtClean="0">
                <a:solidFill>
                  <a:schemeClr val="bg1"/>
                </a:solidFill>
              </a:rPr>
              <a:t>ιευκολύνει </a:t>
            </a:r>
            <a:r>
              <a:rPr lang="el-GR" sz="3400" dirty="0">
                <a:solidFill>
                  <a:schemeClr val="bg1"/>
                </a:solidFill>
              </a:rPr>
              <a:t>την </a:t>
            </a:r>
            <a:r>
              <a:rPr lang="el-GR" sz="3400" b="1" dirty="0">
                <a:solidFill>
                  <a:schemeClr val="bg1"/>
                </a:solidFill>
              </a:rPr>
              <a:t>επικοινωνία</a:t>
            </a:r>
            <a:r>
              <a:rPr lang="el-GR" sz="3400" dirty="0">
                <a:solidFill>
                  <a:schemeClr val="bg1"/>
                </a:solidFill>
              </a:rPr>
              <a:t> με τον πολίτη</a:t>
            </a:r>
            <a:r>
              <a:rPr lang="en-GB" sz="3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</a:t>
            </a:r>
            <a:endParaRPr lang="el-GR" sz="34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bg1"/>
                </a:solidFill>
              </a:rPr>
              <a:t>Ε</a:t>
            </a:r>
            <a:r>
              <a:rPr lang="el-GR" sz="3400" dirty="0" smtClean="0">
                <a:solidFill>
                  <a:schemeClr val="bg1"/>
                </a:solidFill>
              </a:rPr>
              <a:t>ίναι </a:t>
            </a:r>
            <a:r>
              <a:rPr lang="el-GR" sz="3400" b="1" dirty="0">
                <a:solidFill>
                  <a:schemeClr val="bg1"/>
                </a:solidFill>
              </a:rPr>
              <a:t>προσβάσιμη από άτομα με προβλήματα στην όραση </a:t>
            </a:r>
            <a:r>
              <a:rPr lang="el-GR" sz="3400" dirty="0">
                <a:solidFill>
                  <a:schemeClr val="bg1"/>
                </a:solidFill>
              </a:rPr>
              <a:t>και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3400" dirty="0">
                <a:solidFill>
                  <a:schemeClr val="bg1"/>
                </a:solidFill>
              </a:rPr>
              <a:t>Ε</a:t>
            </a:r>
            <a:r>
              <a:rPr lang="el-GR" sz="3400" dirty="0" smtClean="0">
                <a:solidFill>
                  <a:schemeClr val="bg1"/>
                </a:solidFill>
              </a:rPr>
              <a:t>ίναι </a:t>
            </a:r>
            <a:r>
              <a:rPr lang="el-GR" sz="3400" b="1" dirty="0">
                <a:solidFill>
                  <a:schemeClr val="bg1"/>
                </a:solidFill>
              </a:rPr>
              <a:t>συμβατή με έξυπνα τηλέφωνα </a:t>
            </a:r>
            <a:r>
              <a:rPr lang="el-GR" sz="3400" dirty="0">
                <a:solidFill>
                  <a:schemeClr val="bg1"/>
                </a:solidFill>
              </a:rPr>
              <a:t>και ανάλογες συσκευές.  </a:t>
            </a:r>
            <a:endParaRPr lang="en-GB" sz="3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7" y="3169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Ιστοσελ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δα της Επιτροπ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ς Δημ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σιας Υπηρεσ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I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ας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71600"/>
            <a:ext cx="11515725" cy="5337017"/>
          </a:xfrm>
        </p:spPr>
        <p:txBody>
          <a:bodyPr>
            <a:normAutofit/>
          </a:bodyPr>
          <a:lstStyle/>
          <a:p>
            <a:r>
              <a:rPr lang="el-GR" sz="3400" dirty="0">
                <a:solidFill>
                  <a:schemeClr val="bg1"/>
                </a:solidFill>
              </a:rPr>
              <a:t>Από τα μέσα του </a:t>
            </a:r>
            <a:r>
              <a:rPr lang="el-GR" sz="3400" dirty="0" smtClean="0">
                <a:solidFill>
                  <a:schemeClr val="bg1"/>
                </a:solidFill>
              </a:rPr>
              <a:t>2016 </a:t>
            </a:r>
            <a:r>
              <a:rPr lang="el-GR" sz="3400" b="1" dirty="0">
                <a:solidFill>
                  <a:schemeClr val="bg1"/>
                </a:solidFill>
              </a:rPr>
              <a:t>αναρτώνται αμέσως </a:t>
            </a:r>
            <a:r>
              <a:rPr lang="el-GR" sz="3400" dirty="0">
                <a:solidFill>
                  <a:schemeClr val="bg1"/>
                </a:solidFill>
              </a:rPr>
              <a:t>μετά τη λήψη τους, οι </a:t>
            </a:r>
            <a:r>
              <a:rPr lang="el-GR" sz="3400" b="1" dirty="0">
                <a:solidFill>
                  <a:schemeClr val="bg1"/>
                </a:solidFill>
              </a:rPr>
              <a:t>αποφάσεις που αφορούν διαδικασίες πλήρωσης θέσεων</a:t>
            </a:r>
            <a:r>
              <a:rPr lang="el-GR" sz="3400" dirty="0" smtClean="0">
                <a:solidFill>
                  <a:schemeClr val="bg1"/>
                </a:solidFill>
              </a:rPr>
              <a:t>.</a:t>
            </a:r>
            <a:endParaRPr lang="el-GR" sz="3400" u="sng" dirty="0">
              <a:solidFill>
                <a:schemeClr val="bg1"/>
              </a:solidFill>
            </a:endParaRPr>
          </a:p>
          <a:p>
            <a:r>
              <a:rPr lang="el-GR" sz="3400" dirty="0" smtClean="0">
                <a:solidFill>
                  <a:schemeClr val="bg1"/>
                </a:solidFill>
              </a:rPr>
              <a:t>Αναρτώνται, επίσης, πληροφορίες </a:t>
            </a:r>
            <a:r>
              <a:rPr lang="el-GR" sz="3400" dirty="0">
                <a:solidFill>
                  <a:schemeClr val="bg1"/>
                </a:solidFill>
              </a:rPr>
              <a:t>και ενημέρωση για όλες τις δημοσιεύσεις κενών θέσεων, προγραμματιζόμενες γραπτές και προφορικές εξετάσεις καθώς και τα αποτελέσματα των γραπτών εξετάσεων.</a:t>
            </a:r>
          </a:p>
        </p:txBody>
      </p:sp>
    </p:spTree>
    <p:extLst>
      <p:ext uri="{BB962C8B-B14F-4D97-AF65-F5344CB8AC3E}">
        <p14:creationId xmlns:p14="http://schemas.microsoft.com/office/powerpoint/2010/main" val="31798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213" y="396208"/>
            <a:ext cx="10644047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Y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στημα ηλεκτρονικ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ς υποβολ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ς αιτ</a:t>
            </a:r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H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σεων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860" y="2228850"/>
            <a:ext cx="10439400" cy="366903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l-GR" sz="4400" b="1" dirty="0">
                <a:solidFill>
                  <a:schemeClr val="bg1"/>
                </a:solidFill>
              </a:rPr>
              <a:t>Από την </a:t>
            </a:r>
            <a:r>
              <a:rPr lang="el-GR" sz="4400" b="1" dirty="0">
                <a:solidFill>
                  <a:srgbClr val="00B050"/>
                </a:solidFill>
              </a:rPr>
              <a:t>1.1.2018</a:t>
            </a:r>
            <a:r>
              <a:rPr lang="el-GR" sz="4400" b="1" dirty="0">
                <a:solidFill>
                  <a:schemeClr val="bg1"/>
                </a:solidFill>
              </a:rPr>
              <a:t> οι αιτήσεις </a:t>
            </a:r>
            <a:r>
              <a:rPr lang="el-GR" sz="4400" b="1" dirty="0" smtClean="0">
                <a:solidFill>
                  <a:schemeClr val="bg1"/>
                </a:solidFill>
              </a:rPr>
              <a:t>υποβάλλονται: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4400" b="1" dirty="0" smtClean="0">
                <a:solidFill>
                  <a:schemeClr val="bg1"/>
                </a:solidFill>
              </a:rPr>
              <a:t> είτε μέσω </a:t>
            </a:r>
            <a:r>
              <a:rPr lang="el-GR" sz="4400" b="1" dirty="0">
                <a:solidFill>
                  <a:schemeClr val="bg1"/>
                </a:solidFill>
              </a:rPr>
              <a:t>της </a:t>
            </a:r>
            <a:r>
              <a:rPr lang="el-GR" sz="4400" b="1" dirty="0" smtClean="0">
                <a:solidFill>
                  <a:srgbClr val="00B050"/>
                </a:solidFill>
              </a:rPr>
              <a:t>ιστοσελίδας</a:t>
            </a:r>
            <a:r>
              <a:rPr lang="el-GR" sz="4400" b="1" dirty="0" smtClean="0">
                <a:solidFill>
                  <a:schemeClr val="bg1"/>
                </a:solidFill>
              </a:rPr>
              <a:t>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sz="4400" b="1" dirty="0" smtClean="0">
                <a:solidFill>
                  <a:schemeClr val="bg1"/>
                </a:solidFill>
              </a:rPr>
              <a:t>είτε </a:t>
            </a:r>
            <a:r>
              <a:rPr lang="el-GR" sz="4400" b="1" dirty="0">
                <a:solidFill>
                  <a:schemeClr val="bg1"/>
                </a:solidFill>
              </a:rPr>
              <a:t>μέσω του </a:t>
            </a:r>
            <a:r>
              <a:rPr lang="el-GR" sz="4400" b="1" dirty="0">
                <a:solidFill>
                  <a:srgbClr val="00B050"/>
                </a:solidFill>
              </a:rPr>
              <a:t>συστήματος </a:t>
            </a:r>
            <a:r>
              <a:rPr lang="el-GR" sz="4400" b="1" dirty="0" smtClean="0">
                <a:solidFill>
                  <a:srgbClr val="00B050"/>
                </a:solidFill>
              </a:rPr>
              <a:t>Αριάδνη</a:t>
            </a:r>
            <a:r>
              <a:rPr lang="el-GR" sz="4400" b="1" dirty="0" smtClean="0">
                <a:solidFill>
                  <a:schemeClr val="bg1"/>
                </a:solidFill>
              </a:rPr>
              <a:t>.</a:t>
            </a:r>
            <a:endParaRPr lang="el-G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863" y="409575"/>
            <a:ext cx="11446511" cy="6242050"/>
          </a:xfrm>
        </p:spPr>
        <p:txBody>
          <a:bodyPr>
            <a:noAutofit/>
          </a:bodyPr>
          <a:lstStyle/>
          <a:p>
            <a:pPr lvl="0" algn="just"/>
            <a:r>
              <a:rPr lang="el-GR" sz="3800" b="1" dirty="0">
                <a:solidFill>
                  <a:schemeClr val="bg1"/>
                </a:solidFill>
              </a:rPr>
              <a:t>Το σύστημα δίνει </a:t>
            </a:r>
            <a:r>
              <a:rPr lang="el-GR" sz="3800" b="1" dirty="0" smtClean="0">
                <a:solidFill>
                  <a:schemeClr val="bg1"/>
                </a:solidFill>
              </a:rPr>
              <a:t>τη δυνατότητα:</a:t>
            </a:r>
            <a:endParaRPr lang="el-GR" sz="3800" b="1" dirty="0">
              <a:solidFill>
                <a:schemeClr val="bg1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l-GR" sz="3200" b="1" dirty="0" smtClean="0">
                <a:solidFill>
                  <a:schemeClr val="bg1"/>
                </a:solidFill>
              </a:rPr>
              <a:t>στους ενδιαφερόμενους </a:t>
            </a:r>
            <a:r>
              <a:rPr lang="el-GR" sz="3200" b="1" dirty="0">
                <a:solidFill>
                  <a:schemeClr val="bg1"/>
                </a:solidFill>
              </a:rPr>
              <a:t>να υποβάλλουν </a:t>
            </a:r>
            <a:r>
              <a:rPr lang="el-GR" sz="3200" b="1" dirty="0" smtClean="0">
                <a:solidFill>
                  <a:srgbClr val="00B050"/>
                </a:solidFill>
              </a:rPr>
              <a:t>αίτηση απ</a:t>
            </a:r>
            <a:r>
              <a:rPr lang="el-GR" sz="3200" b="1" dirty="0">
                <a:solidFill>
                  <a:srgbClr val="00B050"/>
                </a:solidFill>
              </a:rPr>
              <a:t>ό</a:t>
            </a:r>
            <a:r>
              <a:rPr lang="el-GR" sz="3200" b="1" dirty="0" smtClean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όπου και </a:t>
            </a:r>
            <a:r>
              <a:rPr lang="el-GR" sz="3200" b="1" dirty="0" smtClean="0">
                <a:solidFill>
                  <a:srgbClr val="00B050"/>
                </a:solidFill>
              </a:rPr>
              <a:t>αν </a:t>
            </a:r>
            <a:r>
              <a:rPr lang="el-GR" sz="3200" b="1" dirty="0">
                <a:solidFill>
                  <a:srgbClr val="00B050"/>
                </a:solidFill>
              </a:rPr>
              <a:t>βρίσκονται,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l-GR" sz="3200" b="1" dirty="0">
                <a:solidFill>
                  <a:srgbClr val="00B050"/>
                </a:solidFill>
              </a:rPr>
              <a:t>ηλεκτρονικής επικοινωνίας </a:t>
            </a:r>
            <a:r>
              <a:rPr lang="el-GR" sz="3200" b="1" dirty="0">
                <a:solidFill>
                  <a:schemeClr val="bg1"/>
                </a:solidFill>
              </a:rPr>
              <a:t>της Επιτροπής με τους </a:t>
            </a:r>
            <a:r>
              <a:rPr lang="el-GR" sz="3200" b="1" dirty="0" err="1" smtClean="0">
                <a:solidFill>
                  <a:schemeClr val="bg1"/>
                </a:solidFill>
              </a:rPr>
              <a:t>αιτητές</a:t>
            </a:r>
            <a:r>
              <a:rPr lang="el-GR" sz="3200" b="1" dirty="0" smtClean="0">
                <a:solidFill>
                  <a:schemeClr val="bg1"/>
                </a:solidFill>
              </a:rPr>
              <a:t>,</a:t>
            </a:r>
            <a:endParaRPr lang="el-GR" sz="3200" b="1" dirty="0">
              <a:solidFill>
                <a:schemeClr val="bg1"/>
              </a:solidFill>
            </a:endParaRPr>
          </a:p>
          <a:p>
            <a:pPr marL="742950" lvl="0" indent="-742950" algn="just">
              <a:buFont typeface="+mj-lt"/>
              <a:buAutoNum type="arabicPeriod"/>
            </a:pPr>
            <a:r>
              <a:rPr lang="el-GR" sz="3200" b="1" dirty="0">
                <a:solidFill>
                  <a:schemeClr val="bg1"/>
                </a:solidFill>
              </a:rPr>
              <a:t>στο Γραφείο της </a:t>
            </a:r>
            <a:r>
              <a:rPr lang="el-GR" sz="3200" b="1" dirty="0" smtClean="0">
                <a:solidFill>
                  <a:schemeClr val="bg1"/>
                </a:solidFill>
              </a:rPr>
              <a:t>Επιτροπής </a:t>
            </a:r>
            <a:r>
              <a:rPr lang="el-GR" sz="3200" b="1" dirty="0">
                <a:solidFill>
                  <a:schemeClr val="bg1"/>
                </a:solidFill>
              </a:rPr>
              <a:t>να διαχειρίζεται τις αιτήσεις </a:t>
            </a:r>
            <a:r>
              <a:rPr lang="el-GR" sz="3200" b="1" dirty="0">
                <a:solidFill>
                  <a:srgbClr val="00B050"/>
                </a:solidFill>
              </a:rPr>
              <a:t>ελαχιστοποιώντας τις ανθρωποώρες και το προσωπικό</a:t>
            </a:r>
            <a:r>
              <a:rPr lang="el-GR" sz="3200" b="1" dirty="0">
                <a:solidFill>
                  <a:schemeClr val="bg1"/>
                </a:solidFill>
              </a:rPr>
              <a:t> που </a:t>
            </a:r>
            <a:r>
              <a:rPr lang="el-GR" sz="3200" b="1" dirty="0" smtClean="0">
                <a:solidFill>
                  <a:schemeClr val="bg1"/>
                </a:solidFill>
              </a:rPr>
              <a:t>διατίθεντο </a:t>
            </a:r>
            <a:r>
              <a:rPr lang="el-GR" sz="3200" b="1" dirty="0">
                <a:solidFill>
                  <a:schemeClr val="bg1"/>
                </a:solidFill>
              </a:rPr>
              <a:t>προηγουμένως για </a:t>
            </a:r>
            <a:r>
              <a:rPr lang="el-GR" sz="3200" b="1" dirty="0" smtClean="0">
                <a:solidFill>
                  <a:schemeClr val="bg1"/>
                </a:solidFill>
              </a:rPr>
              <a:t>τον </a:t>
            </a:r>
            <a:r>
              <a:rPr lang="el-GR" sz="3200" b="1" dirty="0">
                <a:solidFill>
                  <a:schemeClr val="bg1"/>
                </a:solidFill>
              </a:rPr>
              <a:t>σκοπό αυτό.</a:t>
            </a:r>
            <a:endParaRPr lang="en-GB" sz="3200" b="1" dirty="0">
              <a:solidFill>
                <a:schemeClr val="bg1"/>
              </a:solidFill>
            </a:endParaRPr>
          </a:p>
          <a:p>
            <a:pPr algn="just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20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810" y="457200"/>
            <a:ext cx="10401300" cy="59352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3400" b="1" dirty="0">
                <a:solidFill>
                  <a:schemeClr val="bg1"/>
                </a:solidFill>
              </a:rPr>
              <a:t>Έχουν αναπτυχθεί </a:t>
            </a:r>
            <a:r>
              <a:rPr lang="el-GR" sz="3400" b="1" dirty="0">
                <a:solidFill>
                  <a:schemeClr val="accent4"/>
                </a:solidFill>
              </a:rPr>
              <a:t>πρόσθετες </a:t>
            </a:r>
            <a:r>
              <a:rPr lang="el-GR" sz="3400" b="1" dirty="0" smtClean="0">
                <a:solidFill>
                  <a:schemeClr val="accent4"/>
                </a:solidFill>
              </a:rPr>
              <a:t>λειτουργίες</a:t>
            </a:r>
            <a:r>
              <a:rPr lang="el-GR" sz="3400" b="1" dirty="0" smtClean="0">
                <a:solidFill>
                  <a:schemeClr val="bg1"/>
                </a:solidFill>
              </a:rPr>
              <a:t>:</a:t>
            </a:r>
            <a:endParaRPr lang="el-GR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chemeClr val="bg1"/>
                </a:solidFill>
              </a:rPr>
              <a:t>Α</a:t>
            </a:r>
            <a:r>
              <a:rPr lang="el-GR" sz="2800" b="1" dirty="0" smtClean="0">
                <a:solidFill>
                  <a:schemeClr val="bg1"/>
                </a:solidFill>
              </a:rPr>
              <a:t>ποστολή </a:t>
            </a:r>
            <a:r>
              <a:rPr lang="el-GR" sz="2800" b="1" dirty="0">
                <a:solidFill>
                  <a:schemeClr val="bg1"/>
                </a:solidFill>
              </a:rPr>
              <a:t>μηνυμάτων από και προς τους </a:t>
            </a:r>
            <a:r>
              <a:rPr lang="el-GR" sz="2800" b="1" dirty="0" err="1" smtClean="0">
                <a:solidFill>
                  <a:schemeClr val="bg1"/>
                </a:solidFill>
              </a:rPr>
              <a:t>αιτητές</a:t>
            </a:r>
            <a:r>
              <a:rPr lang="el-GR" sz="2800" b="1" dirty="0" smtClean="0">
                <a:solidFill>
                  <a:schemeClr val="bg1"/>
                </a:solidFill>
              </a:rPr>
              <a:t>.</a:t>
            </a:r>
            <a:endParaRPr lang="el-GR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>
                <a:solidFill>
                  <a:schemeClr val="bg1"/>
                </a:solidFill>
              </a:rPr>
              <a:t>Ο</a:t>
            </a:r>
            <a:r>
              <a:rPr lang="el-GR" sz="2800" b="1" dirty="0" smtClean="0">
                <a:solidFill>
                  <a:schemeClr val="bg1"/>
                </a:solidFill>
              </a:rPr>
              <a:t>ι </a:t>
            </a:r>
            <a:r>
              <a:rPr lang="el-GR" sz="2800" b="1" dirty="0">
                <a:solidFill>
                  <a:schemeClr val="bg1"/>
                </a:solidFill>
              </a:rPr>
              <a:t>υποψήφιοι αποστέλλουν αντίγραφα των ακαδημαϊκών και άλλων προσόντων τους ηλεκτρονικά.</a:t>
            </a:r>
            <a:br>
              <a:rPr lang="el-GR" sz="2800" b="1" dirty="0">
                <a:solidFill>
                  <a:schemeClr val="bg1"/>
                </a:solidFill>
              </a:rPr>
            </a:br>
            <a:endParaRPr lang="el-GR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2800" b="1" dirty="0">
                <a:solidFill>
                  <a:schemeClr val="accent4"/>
                </a:solidFill>
              </a:rPr>
              <a:t>Βελτιωμένες </a:t>
            </a:r>
            <a:r>
              <a:rPr lang="el-GR" sz="2800" b="1" dirty="0" smtClean="0">
                <a:solidFill>
                  <a:schemeClr val="accent4"/>
                </a:solidFill>
              </a:rPr>
              <a:t>λειτουργίες: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bg1"/>
                </a:solidFill>
              </a:rPr>
              <a:t>για </a:t>
            </a:r>
            <a:r>
              <a:rPr lang="el-GR" sz="2800" b="1" dirty="0">
                <a:solidFill>
                  <a:schemeClr val="bg1"/>
                </a:solidFill>
              </a:rPr>
              <a:t>επεξεργασία και εξέταση των αιτήσεων,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bg1"/>
                </a:solidFill>
              </a:rPr>
              <a:t>επιτάχυνση των εργασιών,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2800" b="1" dirty="0" smtClean="0">
                <a:solidFill>
                  <a:schemeClr val="bg1"/>
                </a:solidFill>
              </a:rPr>
              <a:t>ολοκλήρωση </a:t>
            </a:r>
            <a:r>
              <a:rPr lang="el-GR" sz="2800" b="1" dirty="0">
                <a:solidFill>
                  <a:schemeClr val="bg1"/>
                </a:solidFill>
              </a:rPr>
              <a:t>των διαδικασιών πλήρωσης κενών θέσεων σε μικρότερο χρονικό διάστημα.</a:t>
            </a:r>
            <a:br>
              <a:rPr lang="el-GR" sz="2800" b="1" dirty="0">
                <a:solidFill>
                  <a:schemeClr val="bg1"/>
                </a:solidFill>
              </a:rPr>
            </a:br>
            <a:endParaRPr lang="el-G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9903" y="1601239"/>
            <a:ext cx="9421437" cy="317650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3400" b="1" dirty="0" smtClean="0">
                <a:solidFill>
                  <a:schemeClr val="bg1"/>
                </a:solidFill>
              </a:rPr>
              <a:t>1.1.19 - </a:t>
            </a:r>
            <a:r>
              <a:rPr lang="en-US" sz="3400" b="1" dirty="0" smtClean="0">
                <a:solidFill>
                  <a:schemeClr val="bg1"/>
                </a:solidFill>
              </a:rPr>
              <a:t>1.11.19</a:t>
            </a:r>
            <a:r>
              <a:rPr lang="el-GR" sz="3400" b="1" dirty="0">
                <a:solidFill>
                  <a:schemeClr val="bg1"/>
                </a:solidFill>
              </a:rPr>
              <a:t> </a:t>
            </a:r>
            <a:r>
              <a:rPr lang="el-GR" sz="3400" b="1" dirty="0" smtClean="0">
                <a:solidFill>
                  <a:schemeClr val="bg1"/>
                </a:solidFill>
              </a:rPr>
              <a:t>δημοσιεύτηκαν </a:t>
            </a:r>
            <a:r>
              <a:rPr lang="el-GR" sz="3400" b="1" dirty="0">
                <a:solidFill>
                  <a:schemeClr val="bg1"/>
                </a:solidFill>
              </a:rPr>
              <a:t>725 κενές μόνιμες </a:t>
            </a:r>
            <a:r>
              <a:rPr lang="el-GR" sz="3400" b="1" dirty="0" smtClean="0">
                <a:solidFill>
                  <a:schemeClr val="bg1"/>
                </a:solidFill>
              </a:rPr>
              <a:t>θέσεις.</a:t>
            </a:r>
            <a:endParaRPr lang="el-GR" sz="3400" b="1" dirty="0">
              <a:solidFill>
                <a:schemeClr val="bg1"/>
              </a:solidFill>
            </a:endParaRPr>
          </a:p>
          <a:p>
            <a:endParaRPr lang="el-GR" sz="34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3400" b="1" dirty="0">
                <a:solidFill>
                  <a:schemeClr val="bg1"/>
                </a:solidFill>
              </a:rPr>
              <a:t>Υποβλήθηκαν </a:t>
            </a:r>
            <a:r>
              <a:rPr lang="en-US" sz="3400" b="1" dirty="0">
                <a:solidFill>
                  <a:schemeClr val="accent6"/>
                </a:solidFill>
              </a:rPr>
              <a:t>43.862</a:t>
            </a:r>
            <a:r>
              <a:rPr lang="el-GR" sz="3400" b="1" dirty="0">
                <a:solidFill>
                  <a:schemeClr val="bg1"/>
                </a:solidFill>
              </a:rPr>
              <a:t> </a:t>
            </a:r>
            <a:r>
              <a:rPr lang="el-GR" sz="3400" b="1" dirty="0" smtClean="0">
                <a:solidFill>
                  <a:schemeClr val="bg1"/>
                </a:solidFill>
              </a:rPr>
              <a:t>αιτήσεις.</a:t>
            </a:r>
            <a:endParaRPr lang="el-GR" sz="3400" b="1" dirty="0">
              <a:solidFill>
                <a:schemeClr val="bg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l-GR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l-GR" sz="32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035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447" y="1954530"/>
            <a:ext cx="8878543" cy="270891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3600" b="1" dirty="0"/>
              <a:t>Κατάλογος </a:t>
            </a:r>
            <a:r>
              <a:rPr lang="el-GR" sz="3600" b="1" dirty="0" err="1"/>
              <a:t>Αιτητών</a:t>
            </a:r>
            <a:r>
              <a:rPr lang="el-GR" sz="3600" b="1" dirty="0"/>
              <a:t> άμεσα</a:t>
            </a:r>
            <a:endParaRPr lang="en-US" sz="3600" b="1" dirty="0"/>
          </a:p>
          <a:p>
            <a:endParaRPr lang="el-GR" sz="3600" b="1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3600" b="1" dirty="0"/>
              <a:t>Επιτάχυνση διαδικασιών</a:t>
            </a:r>
            <a:endParaRPr lang="el-GR" sz="36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25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>
          <a:xfrm>
            <a:off x="2114794" y="228601"/>
            <a:ext cx="8001000" cy="1093678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ΚΑΤΑΛΟΓΟΣ ΑΙΤΗΤΩΝ</a:t>
            </a: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684211" y="1504604"/>
            <a:ext cx="10862167" cy="4904509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66101"/>
              </p:ext>
            </p:extLst>
          </p:nvPr>
        </p:nvGraphicFramePr>
        <p:xfrm>
          <a:off x="684211" y="1504604"/>
          <a:ext cx="10671219" cy="4578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244">
                  <a:extLst>
                    <a:ext uri="{9D8B030D-6E8A-4147-A177-3AD203B41FA5}">
                      <a16:colId xmlns:a16="http://schemas.microsoft.com/office/drawing/2014/main" val="2144551209"/>
                    </a:ext>
                  </a:extLst>
                </a:gridCol>
                <a:gridCol w="2134244">
                  <a:extLst>
                    <a:ext uri="{9D8B030D-6E8A-4147-A177-3AD203B41FA5}">
                      <a16:colId xmlns:a16="http://schemas.microsoft.com/office/drawing/2014/main" val="4025071247"/>
                    </a:ext>
                  </a:extLst>
                </a:gridCol>
                <a:gridCol w="2134244">
                  <a:extLst>
                    <a:ext uri="{9D8B030D-6E8A-4147-A177-3AD203B41FA5}">
                      <a16:colId xmlns:a16="http://schemas.microsoft.com/office/drawing/2014/main" val="2315846988"/>
                    </a:ext>
                  </a:extLst>
                </a:gridCol>
                <a:gridCol w="2356156">
                  <a:extLst>
                    <a:ext uri="{9D8B030D-6E8A-4147-A177-3AD203B41FA5}">
                      <a16:colId xmlns:a16="http://schemas.microsoft.com/office/drawing/2014/main" val="1445981989"/>
                    </a:ext>
                  </a:extLst>
                </a:gridCol>
                <a:gridCol w="1912331">
                  <a:extLst>
                    <a:ext uri="{9D8B030D-6E8A-4147-A177-3AD203B41FA5}">
                      <a16:colId xmlns:a16="http://schemas.microsoft.com/office/drawing/2014/main" val="2157338456"/>
                    </a:ext>
                  </a:extLst>
                </a:gridCol>
              </a:tblGrid>
              <a:tr h="1524007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ΘΕΣΗ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ΑΡ.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ΗΜΕΡΟΜΗΝΙΑ ΛΗΞΗΣ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 ΑΙΤΗΣΕΩΝ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ΗΜΕΡΟΜΗΝΙΑ ΕΤΟΙΜΑΣΙΑΣ ΚΑΤΑΛΟΓΟΥ ΑΙΤΗΤΩΝ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85787"/>
                  </a:ext>
                </a:extLst>
              </a:tr>
              <a:tr h="1527437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rgbClr val="C00000"/>
                          </a:solidFill>
                        </a:rPr>
                        <a:t>ΠΡΙΝ</a:t>
                      </a:r>
                      <a:r>
                        <a:rPr lang="el-GR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ΤΗΝ ΕΙΣΑΓΩΓΗ ΤΟΥ ΣΥΣΤΗΜΑΤΟΣ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Βοηθός</a:t>
                      </a:r>
                      <a:r>
                        <a:rPr lang="el-GR" sz="2000" b="1" baseline="0" dirty="0">
                          <a:solidFill>
                            <a:schemeClr val="bg1"/>
                          </a:solidFill>
                        </a:rPr>
                        <a:t> Ασφαλιστικός Λειτουργός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7.371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11.1.16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25.7.16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068935"/>
                  </a:ext>
                </a:extLst>
              </a:tr>
              <a:tr h="1527437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rgbClr val="C00000"/>
                          </a:solidFill>
                        </a:rPr>
                        <a:t>ΜΕΤΑ</a:t>
                      </a:r>
                      <a:r>
                        <a:rPr lang="el-GR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ΤΗΝ ΕΙΣΑΓΩΓΗ ΤΟΥ ΣΥΣΤΗΜΑΤΟΣ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Βοηθός</a:t>
                      </a:r>
                      <a:r>
                        <a:rPr lang="el-GR" sz="2000" b="1" baseline="0" dirty="0">
                          <a:solidFill>
                            <a:schemeClr val="bg1"/>
                          </a:solidFill>
                        </a:rPr>
                        <a:t> Ασφαλιστικός Λειτουργός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l-GR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5.571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23.3.18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23.3.18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19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84807"/>
              </p:ext>
            </p:extLst>
          </p:nvPr>
        </p:nvGraphicFramePr>
        <p:xfrm>
          <a:off x="255963" y="929005"/>
          <a:ext cx="11715403" cy="5438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7197">
                  <a:extLst>
                    <a:ext uri="{9D8B030D-6E8A-4147-A177-3AD203B41FA5}">
                      <a16:colId xmlns:a16="http://schemas.microsoft.com/office/drawing/2014/main" val="210113506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877675079"/>
                    </a:ext>
                  </a:extLst>
                </a:gridCol>
                <a:gridCol w="1703070">
                  <a:extLst>
                    <a:ext uri="{9D8B030D-6E8A-4147-A177-3AD203B41FA5}">
                      <a16:colId xmlns:a16="http://schemas.microsoft.com/office/drawing/2014/main" val="107126618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47624779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1773489566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val="811969005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401912136"/>
                    </a:ext>
                  </a:extLst>
                </a:gridCol>
              </a:tblGrid>
              <a:tr h="1382049"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ΘΕΣΗ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ΑΡ. ΚΕΝΩΝ ΘΕΣΕΩΝ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ΗΜΕΡ. ΛΗΞΗΣ ΤΩΝ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ΑΡ.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ΑΡ. ΑΤΟΜΩΝ ΠΟΥ ΚΛΗΘΗΚΑΝ ΣΕ ΠΡΟΦ. ΕΞΕΤΑΣΗ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ΟΛΟΚΛΗΡΩΣΗ ΤΗΣ ΔΙΑΔΙΚΑΣΙΑΣ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ΧΡΟΝΟΣ ΠΟΥ ΑΠΑΙΤΗΘΗΚΕ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116908"/>
                  </a:ext>
                </a:extLst>
              </a:tr>
              <a:tr h="1722755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ΛΕΙΤΟΥΡΓΟΣ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 ΓΡΑΦΕΙΟΥ ΠΡΟΣΤΑΣΙΑΣ ΔΕΟΔΟΜΕΝΩΝ ΠΡΟΣΩΠΙΚΟΥ ΧΑΡΑΚΤΗΡΑ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3.5.19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821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17 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8.8.19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3</a:t>
                      </a:r>
                      <a:r>
                        <a:rPr lang="el-GR" sz="2400" b="1" baseline="0" dirty="0">
                          <a:solidFill>
                            <a:schemeClr val="accent6"/>
                          </a:solidFill>
                        </a:rPr>
                        <a:t> μήνες</a:t>
                      </a:r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894306"/>
                  </a:ext>
                </a:extLst>
              </a:tr>
              <a:tr h="750538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ΠΡΩΤΟΚΟΛΛΗΤΗΣ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3.5.19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1.8.19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3 μήνες</a:t>
                      </a:r>
                    </a:p>
                    <a:p>
                      <a:pPr algn="ctr"/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634114"/>
                  </a:ext>
                </a:extLst>
              </a:tr>
              <a:tr h="750538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ΟΙΚΟΝΟΜΙΚΟΣ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 ΛΕΙΤΟΥΡΓΟΣ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7.6.19           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22.10.19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4 μήνες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755869"/>
                  </a:ext>
                </a:extLst>
              </a:tr>
              <a:tr h="745382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ΑΝΑΚΡΙΤΗΣ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5.7.19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4.10.19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3 μήνες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00031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44527"/>
            <a:ext cx="10288588" cy="747318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ΕΠΙΤΑΧΥΝΣΗ ΔΙΑΔΙΚΑΣΙΩΝ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31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90" y="780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ραμα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85" y="2062191"/>
            <a:ext cx="11180618" cy="3343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4800" dirty="0">
                <a:solidFill>
                  <a:schemeClr val="bg1"/>
                </a:solidFill>
              </a:rPr>
              <a:t>Η στελέχωση της Δημόσιας Υπηρεσίας με </a:t>
            </a:r>
            <a:r>
              <a:rPr lang="el-GR" sz="4800" b="1" dirty="0">
                <a:solidFill>
                  <a:schemeClr val="bg1"/>
                </a:solidFill>
              </a:rPr>
              <a:t>το πλέον κατάλληλο προσωπικό</a:t>
            </a:r>
            <a:r>
              <a:rPr lang="el-GR" sz="4800" dirty="0">
                <a:solidFill>
                  <a:schemeClr val="bg1"/>
                </a:solidFill>
              </a:rPr>
              <a:t>, προκειμένου να διασφαλίζεται η </a:t>
            </a:r>
            <a:r>
              <a:rPr lang="el-GR" sz="4800" b="1" dirty="0">
                <a:solidFill>
                  <a:schemeClr val="bg1"/>
                </a:solidFill>
              </a:rPr>
              <a:t>εύρυθμη και αποτελεσματική λειτουργία</a:t>
            </a:r>
            <a:r>
              <a:rPr lang="el-GR" sz="4800" dirty="0">
                <a:solidFill>
                  <a:schemeClr val="bg1"/>
                </a:solidFill>
              </a:rPr>
              <a:t> της, με γνώμονα πάντοτε την </a:t>
            </a:r>
            <a:r>
              <a:rPr lang="el-GR" sz="4800" b="1" dirty="0">
                <a:solidFill>
                  <a:schemeClr val="bg1"/>
                </a:solidFill>
              </a:rPr>
              <a:t>εξυπηρέτηση του δημοσίου συμφέροντος</a:t>
            </a:r>
            <a:r>
              <a:rPr lang="el-GR" sz="4800" dirty="0">
                <a:solidFill>
                  <a:schemeClr val="bg1"/>
                </a:solidFill>
              </a:rPr>
              <a:t>. 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5830" y="102870"/>
            <a:ext cx="11266170" cy="736715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ΕΠΙΤΑΧΥΝΣΗ ΔΙΑΔΙΚΑΣΙΩΝ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85448" y="1268252"/>
            <a:ext cx="11304588" cy="5052290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317017"/>
              </p:ext>
            </p:extLst>
          </p:nvPr>
        </p:nvGraphicFramePr>
        <p:xfrm>
          <a:off x="185448" y="976442"/>
          <a:ext cx="11804622" cy="5396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74">
                  <a:extLst>
                    <a:ext uri="{9D8B030D-6E8A-4147-A177-3AD203B41FA5}">
                      <a16:colId xmlns:a16="http://schemas.microsoft.com/office/drawing/2014/main" val="4149019210"/>
                    </a:ext>
                  </a:extLst>
                </a:gridCol>
                <a:gridCol w="1166668">
                  <a:extLst>
                    <a:ext uri="{9D8B030D-6E8A-4147-A177-3AD203B41FA5}">
                      <a16:colId xmlns:a16="http://schemas.microsoft.com/office/drawing/2014/main" val="2279851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300292139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33248220"/>
                    </a:ext>
                  </a:extLst>
                </a:gridCol>
                <a:gridCol w="1291590">
                  <a:extLst>
                    <a:ext uri="{9D8B030D-6E8A-4147-A177-3AD203B41FA5}">
                      <a16:colId xmlns:a16="http://schemas.microsoft.com/office/drawing/2014/main" val="3547010856"/>
                    </a:ext>
                  </a:extLst>
                </a:gridCol>
                <a:gridCol w="1794510">
                  <a:extLst>
                    <a:ext uri="{9D8B030D-6E8A-4147-A177-3AD203B41FA5}">
                      <a16:colId xmlns:a16="http://schemas.microsoft.com/office/drawing/2014/main" val="25732235"/>
                    </a:ext>
                  </a:extLst>
                </a:gridCol>
                <a:gridCol w="1820875">
                  <a:extLst>
                    <a:ext uri="{9D8B030D-6E8A-4147-A177-3AD203B41FA5}">
                      <a16:colId xmlns:a16="http://schemas.microsoft.com/office/drawing/2014/main" val="1331042370"/>
                    </a:ext>
                  </a:extLst>
                </a:gridCol>
                <a:gridCol w="1435145">
                  <a:extLst>
                    <a:ext uri="{9D8B030D-6E8A-4147-A177-3AD203B41FA5}">
                      <a16:colId xmlns:a16="http://schemas.microsoft.com/office/drawing/2014/main" val="3167253823"/>
                    </a:ext>
                  </a:extLst>
                </a:gridCol>
              </a:tblGrid>
              <a:tr h="916768"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ΘΕΣΗ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ΑΡ. ΚΕΝΩΝ ΘΕΣΕΩΝ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ΗΜΕΡ. ΛΗΞΗΣ ΤΩΝ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ΑΡ.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ΣΤ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ΛΗΚΕ 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ΣΤΗ 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Σ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l-GR" sz="1600" b="1" dirty="0" smtClean="0">
                          <a:solidFill>
                            <a:schemeClr val="bg1"/>
                          </a:solidFill>
                        </a:rPr>
                        <a:t>Ε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ΠΑΡΑΛΗΦΘΗΚΕ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</a:rPr>
                        <a:t> ΑΠΟ </a:t>
                      </a:r>
                      <a:r>
                        <a:rPr lang="el-GR" sz="1600" b="1" baseline="0" dirty="0" smtClean="0">
                          <a:solidFill>
                            <a:schemeClr val="bg1"/>
                          </a:solidFill>
                        </a:rPr>
                        <a:t>Σ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l-GR" sz="1600" b="1" baseline="0" dirty="0" smtClean="0">
                          <a:solidFill>
                            <a:schemeClr val="bg1"/>
                          </a:solidFill>
                        </a:rPr>
                        <a:t>Ε</a:t>
                      </a:r>
                      <a:r>
                        <a:rPr lang="en-GB" sz="1600" b="1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ΟΛΟΚΛΗΡΩΣΗ ΤΗΣ ΔΙΑΔΙΚΑΣΙΑΣ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ΣΥΝΟΛΟ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270477"/>
                  </a:ext>
                </a:extLst>
              </a:tr>
              <a:tr h="949124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Γεωλογικός</a:t>
                      </a:r>
                      <a:r>
                        <a:rPr lang="el-GR" b="1" baseline="0" dirty="0">
                          <a:solidFill>
                            <a:schemeClr val="bg1"/>
                          </a:solidFill>
                        </a:rPr>
                        <a:t> Λειτουργός</a:t>
                      </a:r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17.8.18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336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5.10.19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24.1.19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5.4.19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8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172051"/>
                  </a:ext>
                </a:extLst>
              </a:tr>
              <a:tr h="1233862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Πρώτος Λειτουργός Πολεοδομίας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20.7.18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6.9.18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3.1.19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1.3.19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085528"/>
                  </a:ext>
                </a:extLst>
              </a:tr>
              <a:tr h="1233862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Διευθυντής Υπηρεσιών Κοινωνικής Ευημερίας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18.1.19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 ---------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---------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5.7.19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5,5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003088"/>
                  </a:ext>
                </a:extLst>
              </a:tr>
              <a:tr h="1062697">
                <a:tc>
                  <a:txBody>
                    <a:bodyPr/>
                    <a:lstStyle/>
                    <a:p>
                      <a:r>
                        <a:rPr lang="el-GR" b="1" dirty="0">
                          <a:solidFill>
                            <a:schemeClr val="bg1"/>
                          </a:solidFill>
                        </a:rPr>
                        <a:t>Γενικός Διευθυντής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262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---------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---------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7.10.19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4,5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003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72782" y="0"/>
            <a:ext cx="11202988" cy="82295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el-GR" sz="4000" b="1" cap="all" dirty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ΕΠΙΤΑΧΥΝΣΗ ΔΙΑΔΙΚΑΣΙΩΝ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576923"/>
              </p:ext>
            </p:extLst>
          </p:nvPr>
        </p:nvGraphicFramePr>
        <p:xfrm>
          <a:off x="151708" y="672292"/>
          <a:ext cx="11604567" cy="6090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129">
                  <a:extLst>
                    <a:ext uri="{9D8B030D-6E8A-4147-A177-3AD203B41FA5}">
                      <a16:colId xmlns:a16="http://schemas.microsoft.com/office/drawing/2014/main" val="4048624064"/>
                    </a:ext>
                  </a:extLst>
                </a:gridCol>
                <a:gridCol w="1089661">
                  <a:extLst>
                    <a:ext uri="{9D8B030D-6E8A-4147-A177-3AD203B41FA5}">
                      <a16:colId xmlns:a16="http://schemas.microsoft.com/office/drawing/2014/main" val="3519875179"/>
                    </a:ext>
                  </a:extLst>
                </a:gridCol>
                <a:gridCol w="1168584">
                  <a:extLst>
                    <a:ext uri="{9D8B030D-6E8A-4147-A177-3AD203B41FA5}">
                      <a16:colId xmlns:a16="http://schemas.microsoft.com/office/drawing/2014/main" val="3614178007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2064362232"/>
                    </a:ext>
                  </a:extLst>
                </a:gridCol>
                <a:gridCol w="1986741">
                  <a:extLst>
                    <a:ext uri="{9D8B030D-6E8A-4147-A177-3AD203B41FA5}">
                      <a16:colId xmlns:a16="http://schemas.microsoft.com/office/drawing/2014/main" val="1423757449"/>
                    </a:ext>
                  </a:extLst>
                </a:gridCol>
                <a:gridCol w="2009296">
                  <a:extLst>
                    <a:ext uri="{9D8B030D-6E8A-4147-A177-3AD203B41FA5}">
                      <a16:colId xmlns:a16="http://schemas.microsoft.com/office/drawing/2014/main" val="364419505"/>
                    </a:ext>
                  </a:extLst>
                </a:gridCol>
                <a:gridCol w="1947563">
                  <a:extLst>
                    <a:ext uri="{9D8B030D-6E8A-4147-A177-3AD203B41FA5}">
                      <a16:colId xmlns:a16="http://schemas.microsoft.com/office/drawing/2014/main" val="435861316"/>
                    </a:ext>
                  </a:extLst>
                </a:gridCol>
              </a:tblGrid>
              <a:tr h="714749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ΘΕΣΗ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ΑΡ.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ΚΕΝΩΝ ΘΕΣΕΩΝ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ΗΜΕΡ. ΛΗΞΗΣ ΤΩΝ 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ΑΡ.</a:t>
                      </a:r>
                    </a:p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ΑΙΤΗΣΕΩΝ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ΑΡ. ΑΤΟΜΩΝ ΠΟΥ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ΚΛΗΘΗΚΑΝ ΣΕ ΠΡΟΦΟΡΙΚΗ ΕΞΕΤΑΣΗ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ΟΛΟΚΛΗΡΩΣΗ ΤΗΣ ΔΙΑΔΙΚΑΣΙΑΣ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ΧΡΟΝΟΣ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ΠΟΥ ΑΠΑΙΤΗΘΗΚΕ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662494"/>
                  </a:ext>
                </a:extLst>
              </a:tr>
              <a:tr h="564654">
                <a:tc>
                  <a:txBody>
                    <a:bodyPr/>
                    <a:lstStyle/>
                    <a:p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Λειτουργός Φορολογίας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24.5.19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832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88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19.11.19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6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686694"/>
                  </a:ext>
                </a:extLst>
              </a:tr>
              <a:tr h="599128">
                <a:tc>
                  <a:txBody>
                    <a:bodyPr/>
                    <a:lstStyle/>
                    <a:p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Διοικητικός Λειτουργός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702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58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13.12.19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  <a:p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</a:t>
                      </a:r>
                      <a:r>
                        <a:rPr lang="el-GR" sz="2400" b="1" baseline="0" dirty="0">
                          <a:solidFill>
                            <a:schemeClr val="accent6"/>
                          </a:solidFill>
                        </a:rPr>
                        <a:t> μήνες</a:t>
                      </a:r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17303"/>
                  </a:ext>
                </a:extLst>
              </a:tr>
              <a:tr h="708105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Λειτουργός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Δημόσιας Διοίκησης και Προσωπικού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24.5.19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647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36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20.12.19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6865"/>
                  </a:ext>
                </a:extLst>
              </a:tr>
              <a:tr h="564654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Βοηθός Γραμματειακός Λειτουργός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19.7.19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1709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----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5,5 μήνες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24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5487"/>
                  </a:ext>
                </a:extLst>
              </a:tr>
              <a:tr h="564654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Βοηθός Ασφαλιστικός Λειτουργός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24.5.19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1050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----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52971"/>
                  </a:ext>
                </a:extLst>
              </a:tr>
              <a:tr h="530934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Βοηθός Τελωνείων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1002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----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8882281"/>
                  </a:ext>
                </a:extLst>
              </a:tr>
              <a:tr h="530934">
                <a:tc>
                  <a:txBody>
                    <a:bodyPr/>
                    <a:lstStyle/>
                    <a:p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Βοηθός Φορολογίας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24.5.19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480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----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31.12.19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>
                          <a:solidFill>
                            <a:schemeClr val="accent6"/>
                          </a:solidFill>
                        </a:rPr>
                        <a:t>7 μήνες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2418478"/>
                  </a:ext>
                </a:extLst>
              </a:tr>
              <a:tr h="532543"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ΣΥΝΟΛΟ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b="1" dirty="0">
                          <a:solidFill>
                            <a:schemeClr val="accent6"/>
                          </a:solidFill>
                        </a:rPr>
                        <a:t>270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65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1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178050" cy="677488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ΔΙΕΞΑΓΩΓΗ ΕΞΕΤΑΣΕΩΝ ΓΙΑ ΠΛΗΡΩΣΗ ΘΕΣΕΩΝ ΕΙΣΔΟΧΗΣ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4212" y="1546167"/>
            <a:ext cx="10995170" cy="4929448"/>
          </a:xfrm>
        </p:spPr>
        <p:txBody>
          <a:bodyPr/>
          <a:lstStyle/>
          <a:p>
            <a:r>
              <a:rPr lang="el-GR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55643"/>
              </p:ext>
            </p:extLst>
          </p:nvPr>
        </p:nvGraphicFramePr>
        <p:xfrm>
          <a:off x="95597" y="1546167"/>
          <a:ext cx="11583786" cy="4539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622">
                  <a:extLst>
                    <a:ext uri="{9D8B030D-6E8A-4147-A177-3AD203B41FA5}">
                      <a16:colId xmlns:a16="http://schemas.microsoft.com/office/drawing/2014/main" val="319742548"/>
                    </a:ext>
                  </a:extLst>
                </a:gridCol>
                <a:gridCol w="1090457">
                  <a:extLst>
                    <a:ext uri="{9D8B030D-6E8A-4147-A177-3AD203B41FA5}">
                      <a16:colId xmlns:a16="http://schemas.microsoft.com/office/drawing/2014/main" val="343561534"/>
                    </a:ext>
                  </a:extLst>
                </a:gridCol>
                <a:gridCol w="1282262">
                  <a:extLst>
                    <a:ext uri="{9D8B030D-6E8A-4147-A177-3AD203B41FA5}">
                      <a16:colId xmlns:a16="http://schemas.microsoft.com/office/drawing/2014/main" val="1020325494"/>
                    </a:ext>
                  </a:extLst>
                </a:gridCol>
                <a:gridCol w="1261241">
                  <a:extLst>
                    <a:ext uri="{9D8B030D-6E8A-4147-A177-3AD203B41FA5}">
                      <a16:colId xmlns:a16="http://schemas.microsoft.com/office/drawing/2014/main" val="949039671"/>
                    </a:ext>
                  </a:extLst>
                </a:gridCol>
                <a:gridCol w="1261242">
                  <a:extLst>
                    <a:ext uri="{9D8B030D-6E8A-4147-A177-3AD203B41FA5}">
                      <a16:colId xmlns:a16="http://schemas.microsoft.com/office/drawing/2014/main" val="2586672809"/>
                    </a:ext>
                  </a:extLst>
                </a:gridCol>
                <a:gridCol w="1093076">
                  <a:extLst>
                    <a:ext uri="{9D8B030D-6E8A-4147-A177-3AD203B41FA5}">
                      <a16:colId xmlns:a16="http://schemas.microsoft.com/office/drawing/2014/main" val="2429231218"/>
                    </a:ext>
                  </a:extLst>
                </a:gridCol>
                <a:gridCol w="1076825">
                  <a:extLst>
                    <a:ext uri="{9D8B030D-6E8A-4147-A177-3AD203B41FA5}">
                      <a16:colId xmlns:a16="http://schemas.microsoft.com/office/drawing/2014/main" val="201539100"/>
                    </a:ext>
                  </a:extLst>
                </a:gridCol>
                <a:gridCol w="1264990">
                  <a:extLst>
                    <a:ext uri="{9D8B030D-6E8A-4147-A177-3AD203B41FA5}">
                      <a16:colId xmlns:a16="http://schemas.microsoft.com/office/drawing/2014/main" val="1222230178"/>
                    </a:ext>
                  </a:extLst>
                </a:gridCol>
                <a:gridCol w="1213071">
                  <a:extLst>
                    <a:ext uri="{9D8B030D-6E8A-4147-A177-3AD203B41FA5}">
                      <a16:colId xmlns:a16="http://schemas.microsoft.com/office/drawing/2014/main" val="3957101092"/>
                    </a:ext>
                  </a:extLst>
                </a:gridCol>
              </a:tblGrid>
              <a:tr h="691134">
                <a:tc rowSpan="2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solidFill>
                            <a:schemeClr val="bg1"/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048858"/>
                  </a:ext>
                </a:extLst>
              </a:tr>
              <a:tr h="988725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Αρ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l-GR" sz="1400" b="1" baseline="0" dirty="0" err="1">
                          <a:solidFill>
                            <a:schemeClr val="bg1"/>
                          </a:solidFill>
                        </a:rPr>
                        <a:t>αιτητών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Αρ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. που προσήλθαν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Ποσοστό συμμετοχής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Αρ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. επιτυχόντων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Ποσοστό επιτυχίας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Αρ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αιτητών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err="1">
                          <a:solidFill>
                            <a:schemeClr val="bg1"/>
                          </a:solidFill>
                        </a:rPr>
                        <a:t>Αρ</a:t>
                      </a:r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. που προσήλθαν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>
                          <a:solidFill>
                            <a:schemeClr val="bg1"/>
                          </a:solidFill>
                        </a:rPr>
                        <a:t>Ποσοστό</a:t>
                      </a:r>
                      <a:r>
                        <a:rPr lang="el-GR" sz="1400" b="1" baseline="0" dirty="0">
                          <a:solidFill>
                            <a:schemeClr val="bg1"/>
                          </a:solidFill>
                        </a:rPr>
                        <a:t> συμμετοχής</a:t>
                      </a:r>
                      <a:endParaRPr lang="el-GR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012700"/>
                  </a:ext>
                </a:extLst>
              </a:tr>
              <a:tr h="14297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ΓΡΑΠΤΗ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</a:rPr>
                        <a:t> ΕΞΕΤΑΣΗ ΓΙΑ ΜΗ ΕΠΙΣΤΗΜΟΝΙΚΕΣ ΘΕΣΕΙΣ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7.774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6.869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88%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933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978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666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89.5%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479672"/>
                  </a:ext>
                </a:extLst>
              </a:tr>
              <a:tr h="14297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ΓΡΑΠΤΗ</a:t>
                      </a:r>
                      <a:r>
                        <a:rPr lang="el-GR" sz="1600" b="1" baseline="0" dirty="0">
                          <a:solidFill>
                            <a:schemeClr val="bg1"/>
                          </a:solidFill>
                        </a:rPr>
                        <a:t> ΕΞΕΤΑΣΗ ΓΙΑ ΕΠΙΣΤΗΜΟΝΙΚΕΣ ΘΕΣΕΙΣ</a:t>
                      </a:r>
                      <a:endParaRPr lang="el-GR" sz="1600" b="1" dirty="0">
                        <a:solidFill>
                          <a:schemeClr val="bg1"/>
                        </a:solidFill>
                      </a:endParaRPr>
                    </a:p>
                    <a:p>
                      <a:endParaRPr lang="el-GR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10.004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9.016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90%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551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25%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l-GR" sz="20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smtClean="0">
                          <a:solidFill>
                            <a:schemeClr val="bg1"/>
                          </a:solidFill>
                        </a:rPr>
                        <a:t>4.212</a:t>
                      </a:r>
                      <a:endParaRPr lang="el-GR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>
                          <a:solidFill>
                            <a:schemeClr val="bg1"/>
                          </a:solidFill>
                        </a:rPr>
                        <a:t>88%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867488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511064"/>
              </p:ext>
            </p:extLst>
          </p:nvPr>
        </p:nvGraphicFramePr>
        <p:xfrm>
          <a:off x="6705604" y="1546167"/>
          <a:ext cx="1441995" cy="4535319"/>
        </p:xfrm>
        <a:graphic>
          <a:graphicData uri="http://schemas.openxmlformats.org/drawingml/2006/table">
            <a:tbl>
              <a:tblPr/>
              <a:tblGrid>
                <a:gridCol w="1441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mpd="sng">
                      <a:noFill/>
                      <a:prstDash val="soli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3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80" y="0"/>
            <a:ext cx="10515600" cy="1522652"/>
          </a:xfrm>
        </p:spPr>
        <p:txBody>
          <a:bodyPr>
            <a:noAutofit/>
          </a:bodyPr>
          <a:lstStyle/>
          <a:p>
            <a:pPr algn="ctr"/>
            <a:r>
              <a:rPr lang="el-GR" b="1" dirty="0">
                <a:solidFill>
                  <a:schemeClr val="bg1"/>
                </a:solidFill>
                <a:latin typeface="Arial Black" panose="020B0A04020102020204" pitchFamily="34" charset="0"/>
              </a:rPr>
              <a:t>ΗλεκτρονικΗ διακυβΕρνηση</a:t>
            </a:r>
            <a:r>
              <a:rPr lang="el-GR" b="1" dirty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360170"/>
            <a:ext cx="11328008" cy="5126355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bg1"/>
                </a:solidFill>
                <a:latin typeface="+mj-lt"/>
              </a:rPr>
              <a:t>Αξιοποίηση διαδικτύου για επικοινωνία με τους ενδιαφερομένους</a:t>
            </a:r>
          </a:p>
          <a:p>
            <a:r>
              <a:rPr lang="el-GR" sz="3600" b="1" dirty="0">
                <a:solidFill>
                  <a:schemeClr val="bg1"/>
                </a:solidFill>
                <a:latin typeface="+mj-lt"/>
              </a:rPr>
              <a:t>Εισαγωγή συστήματος ηλεκτρονικής υποβολής αιτήσεων</a:t>
            </a:r>
          </a:p>
          <a:p>
            <a:r>
              <a:rPr lang="el-GR" sz="3600" b="1" dirty="0">
                <a:solidFill>
                  <a:schemeClr val="bg1"/>
                </a:solidFill>
                <a:latin typeface="+mj-lt"/>
              </a:rPr>
              <a:t>Εφαρμογή συστήματος εξετάσεων με αξιοποίηση ηλεκτρονικών μέσων</a:t>
            </a:r>
          </a:p>
          <a:p>
            <a:r>
              <a:rPr lang="el-GR" sz="3600" b="1" dirty="0">
                <a:solidFill>
                  <a:schemeClr val="bg1"/>
                </a:solidFill>
                <a:latin typeface="+mj-lt"/>
              </a:rPr>
              <a:t>Ηλεκτρονική υποβολή Υπηρεσιακών Εκθέσεων</a:t>
            </a:r>
          </a:p>
          <a:p>
            <a:endParaRPr lang="el-GR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908810"/>
            <a:ext cx="7746816" cy="23545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</a:rPr>
              <a:t>ΠΡΟΚΛΗΣΕΙΣ ΚΑΙ ΠΡΟΟΠΤΙΚΕΣ</a:t>
            </a:r>
          </a:p>
        </p:txBody>
      </p:sp>
    </p:spTree>
    <p:extLst>
      <p:ext uri="{BB962C8B-B14F-4D97-AF65-F5344CB8AC3E}">
        <p14:creationId xmlns:p14="http://schemas.microsoft.com/office/powerpoint/2010/main" val="37697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66679" y="489527"/>
            <a:ext cx="11240366" cy="53219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4400" b="1" dirty="0">
                <a:solidFill>
                  <a:schemeClr val="bg1"/>
                </a:solidFill>
                <a:latin typeface="+mj-lt"/>
              </a:rPr>
              <a:t>Η Κυπριακή Δημόσια Υπηρεσία στελεχώνεται από προσωπικό</a:t>
            </a:r>
          </a:p>
          <a:p>
            <a:r>
              <a:rPr lang="el-GR" sz="4400" b="1" dirty="0" smtClean="0">
                <a:solidFill>
                  <a:schemeClr val="bg1"/>
                </a:solidFill>
                <a:latin typeface="+mj-lt"/>
              </a:rPr>
              <a:t>με </a:t>
            </a:r>
            <a:r>
              <a:rPr lang="el-GR" sz="4400" b="1" dirty="0">
                <a:solidFill>
                  <a:srgbClr val="00B050"/>
                </a:solidFill>
                <a:latin typeface="+mj-lt"/>
              </a:rPr>
              <a:t>πολύ </a:t>
            </a:r>
            <a:r>
              <a:rPr lang="el-GR" sz="4400" b="1" dirty="0" smtClean="0">
                <a:solidFill>
                  <a:srgbClr val="00B050"/>
                </a:solidFill>
                <a:latin typeface="+mj-lt"/>
              </a:rPr>
              <a:t>υψηλό </a:t>
            </a:r>
            <a:r>
              <a:rPr lang="el-GR" sz="4400" b="1" dirty="0">
                <a:solidFill>
                  <a:srgbClr val="00B050"/>
                </a:solidFill>
                <a:latin typeface="+mj-lt"/>
              </a:rPr>
              <a:t>επίπεδο επιστημονικής κατάρτισης</a:t>
            </a:r>
          </a:p>
          <a:p>
            <a:r>
              <a:rPr lang="el-GR" sz="4400" b="1" dirty="0">
                <a:solidFill>
                  <a:schemeClr val="bg1"/>
                </a:solidFill>
                <a:latin typeface="+mj-lt"/>
              </a:rPr>
              <a:t>που υπηρετεί με </a:t>
            </a:r>
            <a:r>
              <a:rPr lang="el-GR" sz="4400" b="1" dirty="0">
                <a:solidFill>
                  <a:srgbClr val="00B050"/>
                </a:solidFill>
                <a:latin typeface="+mj-lt"/>
              </a:rPr>
              <a:t>ικανοποιητικούς όρους </a:t>
            </a:r>
            <a:r>
              <a:rPr lang="el-GR" sz="4400" b="1" dirty="0" smtClean="0">
                <a:solidFill>
                  <a:srgbClr val="00B050"/>
                </a:solidFill>
                <a:latin typeface="+mj-lt"/>
              </a:rPr>
              <a:t>απασχόλησης</a:t>
            </a:r>
            <a:r>
              <a:rPr lang="el-GR" sz="44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el-GR" sz="4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6621" y="717957"/>
            <a:ext cx="10017028" cy="48605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sz="4000" b="1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ΑΝΤΙΚΙΝΗΤΡΑ</a:t>
            </a:r>
            <a:br>
              <a:rPr lang="el-GR" sz="4800" b="1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</a:br>
            <a:endParaRPr lang="el-GR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6420" y="5715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ΣΥστημα αξιολΟγησης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026942"/>
            <a:ext cx="11394830" cy="565521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l-GR" sz="6700" b="1" dirty="0">
                <a:solidFill>
                  <a:schemeClr val="bg1"/>
                </a:solidFill>
              </a:rPr>
              <a:t>Ισοπέδωση στο επίπεδο του «Εξαίρετος».  </a:t>
            </a:r>
          </a:p>
          <a:p>
            <a:pPr algn="just"/>
            <a:r>
              <a:rPr lang="el-GR" sz="6700" b="1" dirty="0">
                <a:solidFill>
                  <a:srgbClr val="FF0000"/>
                </a:solidFill>
              </a:rPr>
              <a:t>95.09</a:t>
            </a:r>
            <a:r>
              <a:rPr lang="el-GR" sz="6700" b="1" dirty="0">
                <a:solidFill>
                  <a:schemeClr val="bg1"/>
                </a:solidFill>
              </a:rPr>
              <a:t>% των υπαλλήλων αξιολογήθηκαν ως «Εξαίρετοι» σε όλα τα στοιχεία. </a:t>
            </a:r>
          </a:p>
          <a:p>
            <a:pPr algn="just"/>
            <a:r>
              <a:rPr lang="el-GR" sz="6700" b="1" dirty="0">
                <a:solidFill>
                  <a:srgbClr val="FF0000"/>
                </a:solidFill>
              </a:rPr>
              <a:t>11</a:t>
            </a:r>
            <a:r>
              <a:rPr lang="el-GR" sz="6700" b="1" dirty="0">
                <a:solidFill>
                  <a:schemeClr val="bg1"/>
                </a:solidFill>
              </a:rPr>
              <a:t> από τους </a:t>
            </a:r>
            <a:r>
              <a:rPr lang="el-GR" sz="6700" b="1" dirty="0">
                <a:solidFill>
                  <a:srgbClr val="FF0000"/>
                </a:solidFill>
              </a:rPr>
              <a:t>11.872</a:t>
            </a:r>
            <a:r>
              <a:rPr lang="el-GR" sz="6700" b="1" dirty="0">
                <a:solidFill>
                  <a:schemeClr val="bg1"/>
                </a:solidFill>
              </a:rPr>
              <a:t> υπαλλήλους αξιολογήθηκαν με «Μη ικανοποιητικά» σε μερικά μόνο από τα οκτώ στοιχεία αξιολόγησης. </a:t>
            </a:r>
            <a:endParaRPr lang="en-GB" sz="6700" dirty="0">
              <a:solidFill>
                <a:schemeClr val="bg1"/>
              </a:solidFill>
            </a:endParaRP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478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635" y="38611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ΣΥστημα αξιολΟγησης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868" y="1139648"/>
            <a:ext cx="10343934" cy="505210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sz="4000" b="1" dirty="0">
                <a:solidFill>
                  <a:schemeClr val="bg1"/>
                </a:solidFill>
              </a:rPr>
              <a:t>Οι Εκθέσεις Αξιολόγησης Δημοσίων Υπαλλήλων υποβάλλονται </a:t>
            </a:r>
            <a:r>
              <a:rPr lang="el-GR" sz="4000" b="1" dirty="0" smtClean="0">
                <a:solidFill>
                  <a:schemeClr val="bg1"/>
                </a:solidFill>
              </a:rPr>
              <a:t>εντύπως </a:t>
            </a:r>
            <a:r>
              <a:rPr lang="el-GR" sz="4000" b="1" dirty="0">
                <a:solidFill>
                  <a:schemeClr val="bg1"/>
                </a:solidFill>
              </a:rPr>
              <a:t>αντί </a:t>
            </a:r>
            <a:r>
              <a:rPr lang="el-GR" sz="4000" b="1" dirty="0" smtClean="0">
                <a:solidFill>
                  <a:schemeClr val="bg1"/>
                </a:solidFill>
              </a:rPr>
              <a:t>ηλεκτρονικά. </a:t>
            </a:r>
            <a:endParaRPr lang="el-GR" sz="4000" b="1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4000" b="1" dirty="0">
                <a:solidFill>
                  <a:schemeClr val="bg1"/>
                </a:solidFill>
              </a:rPr>
              <a:t>Επείγει η υιοθέτηση νέου συστήματος. 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4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75" y="71270"/>
            <a:ext cx="8534400" cy="1507067"/>
          </a:xfrm>
        </p:spPr>
        <p:txBody>
          <a:bodyPr/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ΣχΕδια ΥπηρεσΙας</a:t>
            </a: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83" y="1133092"/>
            <a:ext cx="11437034" cy="54201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5400" b="1" dirty="0">
                <a:solidFill>
                  <a:schemeClr val="bg1"/>
                </a:solidFill>
              </a:rPr>
              <a:t>Αναχρονιστικές, γενικές ή/και αόριστες αναφορές, που </a:t>
            </a:r>
          </a:p>
          <a:p>
            <a:r>
              <a:rPr lang="el-GR" sz="5400" b="1" dirty="0">
                <a:solidFill>
                  <a:schemeClr val="bg1"/>
                </a:solidFill>
              </a:rPr>
              <a:t>οδηγούν σε σοβαρά ερμηνευτικά προβλήματα,</a:t>
            </a:r>
          </a:p>
          <a:p>
            <a:r>
              <a:rPr lang="el-GR" sz="5400" b="1" dirty="0">
                <a:solidFill>
                  <a:schemeClr val="bg1"/>
                </a:solidFill>
              </a:rPr>
              <a:t>έχουν ως αποτέλεσμα την αμφισβήτηση αποφάσεων της ΕΔΥ με προσφυγές,</a:t>
            </a:r>
          </a:p>
          <a:p>
            <a:r>
              <a:rPr lang="el-GR" sz="5400" b="1" dirty="0">
                <a:solidFill>
                  <a:schemeClr val="bg1"/>
                </a:solidFill>
              </a:rPr>
              <a:t>οδηγούν σε ακύρωση αποφάσεων της Επιτροπής από το Ανώτατο  και το Διοικητικό Δικαστήριο.</a:t>
            </a:r>
          </a:p>
        </p:txBody>
      </p:sp>
    </p:spTree>
    <p:extLst>
      <p:ext uri="{BB962C8B-B14F-4D97-AF65-F5344CB8AC3E}">
        <p14:creationId xmlns:p14="http://schemas.microsoft.com/office/powerpoint/2010/main" val="38277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45" y="200505"/>
            <a:ext cx="10972800" cy="925929"/>
          </a:xfrm>
        </p:spPr>
        <p:txBody>
          <a:bodyPr>
            <a:normAutofit/>
          </a:bodyPr>
          <a:lstStyle/>
          <a:p>
            <a:pPr algn="ctr"/>
            <a:r>
              <a:rPr lang="el-GR" sz="4000" cap="all" dirty="0">
                <a:solidFill>
                  <a:schemeClr val="bg1"/>
                </a:solidFill>
                <a:latin typeface="Arial Black" panose="020B0A04020102020204" pitchFamily="34" charset="0"/>
              </a:rPr>
              <a:t>ΣΤΟΧΟΣ ΤΗΣ ΕΠΙΤΡΟΠΗΣ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30" y="1223010"/>
            <a:ext cx="9784080" cy="5303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400" b="1" dirty="0">
                <a:solidFill>
                  <a:schemeClr val="bg1"/>
                </a:solidFill>
                <a:latin typeface="+mj-lt"/>
              </a:rPr>
              <a:t>Να παρέχει υπηρεσίες </a:t>
            </a:r>
          </a:p>
          <a:p>
            <a:r>
              <a:rPr lang="el-GR" sz="3000" b="1" dirty="0">
                <a:solidFill>
                  <a:schemeClr val="bg1"/>
                </a:solidFill>
                <a:latin typeface="+mj-lt"/>
              </a:rPr>
              <a:t>Ύψιστης </a:t>
            </a:r>
            <a:r>
              <a:rPr lang="el-GR" sz="3000" b="1" dirty="0" smtClean="0">
                <a:solidFill>
                  <a:schemeClr val="bg1"/>
                </a:solidFill>
                <a:latin typeface="+mj-lt"/>
              </a:rPr>
              <a:t>ποιότητας</a:t>
            </a:r>
            <a:endParaRPr lang="el-GR" sz="3000" b="1" dirty="0">
              <a:solidFill>
                <a:schemeClr val="bg1"/>
              </a:solidFill>
              <a:latin typeface="+mj-lt"/>
            </a:endParaRPr>
          </a:p>
          <a:p>
            <a:r>
              <a:rPr lang="el-GR" sz="3000" b="1" dirty="0">
                <a:solidFill>
                  <a:schemeClr val="bg1"/>
                </a:solidFill>
                <a:latin typeface="+mj-lt"/>
              </a:rPr>
              <a:t>Με διαφάνεια και πλήρη σεβασμό στον </a:t>
            </a:r>
            <a:r>
              <a:rPr lang="el-GR" sz="3000" b="1" dirty="0" smtClean="0">
                <a:solidFill>
                  <a:schemeClr val="bg1"/>
                </a:solidFill>
                <a:latin typeface="+mj-lt"/>
              </a:rPr>
              <a:t>πολίτη</a:t>
            </a:r>
            <a:endParaRPr lang="el-GR" sz="3000" b="1" dirty="0">
              <a:solidFill>
                <a:schemeClr val="bg1"/>
              </a:solidFill>
              <a:latin typeface="+mj-lt"/>
            </a:endParaRPr>
          </a:p>
          <a:p>
            <a:r>
              <a:rPr lang="el-GR" sz="3000" b="1" dirty="0">
                <a:solidFill>
                  <a:schemeClr val="bg1"/>
                </a:solidFill>
                <a:latin typeface="+mj-lt"/>
              </a:rPr>
              <a:t>Με απόλυτο σεβασμό στις αποφάσεις και τη νομολογία του </a:t>
            </a:r>
            <a:r>
              <a:rPr lang="el-GR" sz="3000" b="1" dirty="0" smtClean="0">
                <a:solidFill>
                  <a:schemeClr val="bg1"/>
                </a:solidFill>
                <a:latin typeface="+mj-lt"/>
              </a:rPr>
              <a:t>Δικαστηρίου</a:t>
            </a:r>
            <a:endParaRPr lang="el-GR" sz="3000" b="1" dirty="0">
              <a:solidFill>
                <a:schemeClr val="bg1"/>
              </a:solidFill>
              <a:latin typeface="+mj-lt"/>
            </a:endParaRPr>
          </a:p>
          <a:p>
            <a:r>
              <a:rPr lang="el-GR" sz="3000" b="1" dirty="0">
                <a:solidFill>
                  <a:schemeClr val="bg1"/>
                </a:solidFill>
                <a:latin typeface="+mj-lt"/>
              </a:rPr>
              <a:t>Με τρόπο που να προάγει το περί δικαίου </a:t>
            </a:r>
            <a:r>
              <a:rPr lang="el-GR" sz="3000" b="1" dirty="0" smtClean="0">
                <a:solidFill>
                  <a:schemeClr val="bg1"/>
                </a:solidFill>
                <a:latin typeface="+mj-lt"/>
              </a:rPr>
              <a:t>αίσθημα</a:t>
            </a:r>
            <a:endParaRPr lang="el-GR" sz="3000" b="1" dirty="0">
              <a:solidFill>
                <a:schemeClr val="bg1"/>
              </a:solidFill>
              <a:latin typeface="+mj-lt"/>
            </a:endParaRPr>
          </a:p>
          <a:p>
            <a:r>
              <a:rPr lang="el-GR" sz="3000" b="1" dirty="0">
                <a:solidFill>
                  <a:schemeClr val="bg1"/>
                </a:solidFill>
                <a:latin typeface="+mj-lt"/>
              </a:rPr>
              <a:t>Με πιστή προσήλωση στις αρχές της αξιοκρατίας, της αμεροληψίας, της απροσωποληψίας και της αντικειμενικότητας</a:t>
            </a:r>
            <a:r>
              <a:rPr lang="el-GR" sz="3000" b="1" dirty="0" smtClean="0">
                <a:solidFill>
                  <a:schemeClr val="bg1"/>
                </a:solidFill>
                <a:latin typeface="+mj-lt"/>
              </a:rPr>
              <a:t>.</a:t>
            </a:r>
            <a:endParaRPr lang="el-GR" sz="3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96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50486" y="106946"/>
            <a:ext cx="9288379" cy="1507067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ΣχΕδια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ΥπηρεσΙας</a:t>
            </a:r>
            <a:endParaRPr lang="el-GR" sz="40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77290" y="1451610"/>
            <a:ext cx="9966960" cy="4646173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Χρήζουν </a:t>
            </a:r>
            <a:r>
              <a:rPr lang="el-GR" sz="3600" b="1" dirty="0">
                <a:solidFill>
                  <a:srgbClr val="00B050"/>
                </a:solidFill>
              </a:rPr>
              <a:t>εκσυγχρονισμού</a:t>
            </a:r>
            <a:r>
              <a:rPr lang="el-GR" sz="3600" b="1" dirty="0">
                <a:solidFill>
                  <a:schemeClr val="bg1"/>
                </a:solidFill>
              </a:rPr>
              <a:t> προκειμένου τα προσόντα που απαιτούνται να ανταποκρίνονται στους κλάδους και τα προγράμματα σπουδών που παρέχονται σήμερα από τα Ανώτατα Εκπαιδευτικά Ιδρύματα.</a:t>
            </a:r>
            <a:endParaRPr lang="en-GB" sz="3600" b="1" dirty="0">
              <a:solidFill>
                <a:schemeClr val="bg1"/>
              </a:solidFill>
            </a:endParaRPr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5412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3129" y="120072"/>
            <a:ext cx="8534400" cy="1080456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ΥποχρΕωση Ολων μας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8" y="1004669"/>
            <a:ext cx="10978992" cy="5238896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Βασική προϋπόθεση για την εν γένει βελτίωση της Δημόσιας Υπηρεσίας σ΄ ό,τι αφορά την αποδοτικότητα και αποτελεσματικότητά της, αποτελεί η </a:t>
            </a:r>
            <a:r>
              <a:rPr lang="el-GR" sz="4400" b="1" dirty="0">
                <a:solidFill>
                  <a:srgbClr val="00B050"/>
                </a:solidFill>
              </a:rPr>
              <a:t>στελέχωση της </a:t>
            </a:r>
            <a:r>
              <a:rPr lang="el-GR" sz="4400" b="1" dirty="0" smtClean="0">
                <a:solidFill>
                  <a:srgbClr val="00B050"/>
                </a:solidFill>
              </a:rPr>
              <a:t>Υπηρεσίας </a:t>
            </a:r>
            <a:r>
              <a:rPr lang="el-GR" sz="4400" b="1" dirty="0">
                <a:solidFill>
                  <a:srgbClr val="00B050"/>
                </a:solidFill>
              </a:rPr>
              <a:t>με κατάλληλο προσωπικό. </a:t>
            </a:r>
          </a:p>
          <a:p>
            <a:r>
              <a:rPr lang="el-GR" sz="3600" b="1" dirty="0">
                <a:solidFill>
                  <a:schemeClr val="bg1"/>
                </a:solidFill>
              </a:rPr>
              <a:t>Υποχρέωση όλων μας η εισαγωγή ρυθμίσεων που να προσεγγίζουν με έναν πιο σύγχρονο τρόπο την επιλογή προσωπικού.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08489" y="1401024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ΜΕΤΑΡΡΥΘΜΙΣΗ ΤΗΣ ΔΗΜΟΣΙΑΣ ΥΠΗΡΕΣΙΑΣ ΣΕ ΘΕΜΑΤΑ ΔΙΑΧΕΙΡΙΣΗΣ ΑΝΘΡΩΠΙΝΟΥ ΔΥΝΑΜΙΚΟΥ</a:t>
            </a:r>
            <a:endParaRPr lang="el-GR" sz="2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6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935666"/>
            <a:ext cx="9958979" cy="57841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Τι αλλάζει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l-GR" b="1" dirty="0" smtClean="0">
                <a:solidFill>
                  <a:schemeClr val="bg1"/>
                </a:solidFill>
              </a:rPr>
              <a:t> </a:t>
            </a:r>
            <a:endParaRPr lang="el-GR" b="1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l-GR" b="1" dirty="0">
                <a:solidFill>
                  <a:schemeClr val="bg1"/>
                </a:solidFill>
              </a:rPr>
              <a:t>Εισαγωγή νέου πλαισίου αξιολόγησης και επιλογής υποψηφίων για πλήρωση ανελικτικών θέσεων στη δημόσια υπηρεσία (Κλ. Α13 και </a:t>
            </a:r>
            <a:r>
              <a:rPr lang="el-GR" b="1" dirty="0" smtClean="0">
                <a:solidFill>
                  <a:schemeClr val="bg1"/>
                </a:solidFill>
              </a:rPr>
              <a:t>άνω)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εφαρμογή </a:t>
            </a:r>
            <a:r>
              <a:rPr lang="el-GR" dirty="0">
                <a:solidFill>
                  <a:schemeClr val="bg1"/>
                </a:solidFill>
              </a:rPr>
              <a:t>συστήματος «</a:t>
            </a:r>
            <a:r>
              <a:rPr lang="el-GR" dirty="0" err="1">
                <a:solidFill>
                  <a:schemeClr val="bg1"/>
                </a:solidFill>
              </a:rPr>
              <a:t>μοριοδότησης</a:t>
            </a:r>
            <a:r>
              <a:rPr lang="el-GR" dirty="0">
                <a:solidFill>
                  <a:schemeClr val="bg1"/>
                </a:solidFill>
              </a:rPr>
              <a:t>» </a:t>
            </a:r>
            <a:r>
              <a:rPr lang="el-GR" dirty="0" smtClean="0">
                <a:solidFill>
                  <a:schemeClr val="bg1"/>
                </a:solidFill>
              </a:rPr>
              <a:t>από την ΕΔΥ με </a:t>
            </a:r>
            <a:r>
              <a:rPr lang="el-GR" dirty="0">
                <a:solidFill>
                  <a:schemeClr val="bg1"/>
                </a:solidFill>
              </a:rPr>
              <a:t>συγκεκριμένα </a:t>
            </a:r>
            <a:r>
              <a:rPr lang="el-GR" dirty="0" smtClean="0">
                <a:solidFill>
                  <a:schemeClr val="bg1"/>
                </a:solidFill>
              </a:rPr>
              <a:t>κριτήρια/βαρύτητες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εισαγωγή </a:t>
            </a:r>
            <a:r>
              <a:rPr lang="el-GR" dirty="0">
                <a:solidFill>
                  <a:schemeClr val="bg1"/>
                </a:solidFill>
              </a:rPr>
              <a:t>του θεσμού των Εξεταστικών Κέντρων που οργανώνονται από τη ΕΔΥ ή άλλους </a:t>
            </a:r>
            <a:r>
              <a:rPr lang="el-GR" dirty="0" smtClean="0">
                <a:solidFill>
                  <a:schemeClr val="bg1"/>
                </a:solidFill>
              </a:rPr>
              <a:t>φορείς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στα οποία θα αξιολογούνται οι υποψήφιοι, με σύγχρονες μεθόδους/εργαλεία</a:t>
            </a: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bg1"/>
                </a:solidFill>
              </a:rPr>
              <a:t>κατάργηση </a:t>
            </a:r>
            <a:r>
              <a:rPr lang="el-GR" dirty="0">
                <a:solidFill>
                  <a:schemeClr val="bg1"/>
                </a:solidFill>
              </a:rPr>
              <a:t>της αρχαιότητας ως κυριότερο κριτήριο για </a:t>
            </a:r>
            <a:r>
              <a:rPr lang="el-GR" dirty="0" smtClean="0">
                <a:solidFill>
                  <a:schemeClr val="bg1"/>
                </a:solidFill>
              </a:rPr>
              <a:t>προαγωγή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l-GR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l-GR" b="1" dirty="0">
                <a:solidFill>
                  <a:schemeClr val="bg1"/>
                </a:solidFill>
              </a:rPr>
              <a:t>Διεύρυνση της κινητικότητας με εισαγωγή νέας κατηγορίας θέσεων «</a:t>
            </a:r>
            <a:r>
              <a:rPr lang="el-GR" b="1" dirty="0" err="1">
                <a:solidFill>
                  <a:schemeClr val="bg1"/>
                </a:solidFill>
              </a:rPr>
              <a:t>διατμηματικής</a:t>
            </a:r>
            <a:r>
              <a:rPr lang="el-GR" b="1" dirty="0">
                <a:solidFill>
                  <a:schemeClr val="bg1"/>
                </a:solidFill>
              </a:rPr>
              <a:t>» προαγωγής </a:t>
            </a:r>
            <a:r>
              <a:rPr lang="el-GR" dirty="0">
                <a:solidFill>
                  <a:schemeClr val="bg1"/>
                </a:solidFill>
              </a:rPr>
              <a:t>στις επιστημονικές θέσεις επιπέδου Κλ. Α13(</a:t>
            </a:r>
            <a:r>
              <a:rPr lang="en-US" dirty="0">
                <a:solidFill>
                  <a:schemeClr val="bg1"/>
                </a:solidFill>
              </a:rPr>
              <a:t>ii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el-GR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l-GR" b="1" dirty="0">
                <a:solidFill>
                  <a:schemeClr val="bg1"/>
                </a:solidFill>
              </a:rPr>
              <a:t>Εισαγωγή νέου πλαισίου αξιολόγησης της απόδοσης των υπαλλήλων (ετήσιες υπηρεσιακές εκθέσεις) </a:t>
            </a:r>
            <a:r>
              <a:rPr lang="el-GR" dirty="0">
                <a:solidFill>
                  <a:schemeClr val="bg1"/>
                </a:solidFill>
              </a:rPr>
              <a:t>και διασύνδεσή του με το σύστημα </a:t>
            </a:r>
            <a:r>
              <a:rPr lang="el-GR" dirty="0" smtClean="0">
                <a:solidFill>
                  <a:schemeClr val="bg1"/>
                </a:solidFill>
              </a:rPr>
              <a:t>προαγωγών</a:t>
            </a:r>
            <a:endParaRPr lang="en-US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l-GR" dirty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l-GR" b="1" dirty="0">
                <a:solidFill>
                  <a:schemeClr val="bg1"/>
                </a:solidFill>
              </a:rPr>
              <a:t>Τροποποίηση του Πειθαρχικού Κώδικα </a:t>
            </a:r>
            <a:r>
              <a:rPr lang="el-GR" dirty="0">
                <a:solidFill>
                  <a:schemeClr val="bg1"/>
                </a:solidFill>
              </a:rPr>
              <a:t>(ρυθμίσεις για διορισμό </a:t>
            </a:r>
            <a:r>
              <a:rPr lang="el-GR" dirty="0" err="1">
                <a:solidFill>
                  <a:schemeClr val="bg1"/>
                </a:solidFill>
              </a:rPr>
              <a:t>ερευνώντων</a:t>
            </a:r>
            <a:r>
              <a:rPr lang="el-GR" dirty="0">
                <a:solidFill>
                  <a:schemeClr val="bg1"/>
                </a:solidFill>
              </a:rPr>
              <a:t> λειτουργών)</a:t>
            </a:r>
          </a:p>
          <a:p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2192" y="122275"/>
            <a:ext cx="10363016" cy="8133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Font typeface="Wingdings 3" panose="05040102010807070707" pitchFamily="18" charset="2"/>
              <a:buNone/>
              <a:tabLst/>
              <a:defRPr/>
            </a:pP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ΝομοσχΕδια</a:t>
            </a:r>
            <a:r>
              <a:rPr kumimoji="0" lang="el-GR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που </a:t>
            </a: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προωθοΥνται</a:t>
            </a:r>
            <a:r>
              <a:rPr kumimoji="0" lang="el-GR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για </a:t>
            </a: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θΕματα</a:t>
            </a:r>
            <a:r>
              <a:rPr kumimoji="0" lang="el-GR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διαχεΙρισης</a:t>
            </a:r>
            <a:r>
              <a:rPr kumimoji="0" lang="el-GR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ανθρΩπινου</a:t>
            </a:r>
            <a:r>
              <a:rPr kumimoji="0" lang="el-GR" sz="2000" b="1" i="0" u="none" strike="noStrike" kern="1200" cap="all" spc="0" normalizeH="0" baseline="0" noProof="0" dirty="0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l-GR" sz="2000" b="1" i="0" u="none" strike="noStrike" kern="1200" cap="all" spc="0" normalizeH="0" baseline="0" noProof="0" dirty="0" err="1" smtClean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δυναμικοΥ</a:t>
            </a:r>
            <a:endParaRPr kumimoji="0" lang="el-GR" sz="2000" b="1" i="0" u="none" strike="noStrike" kern="1200" cap="all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2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28601"/>
            <a:ext cx="10423060" cy="1021976"/>
          </a:xfrm>
        </p:spPr>
        <p:txBody>
          <a:bodyPr>
            <a:normAutofit fontScale="85000" lnSpcReduction="20000"/>
          </a:bodyPr>
          <a:lstStyle/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l-GR" sz="2800" b="1" cap="all" dirty="0" smtClean="0">
              <a:ln w="3175" cmpd="sng">
                <a:noFill/>
              </a:ln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l-GR" sz="2800" b="1" cap="all" dirty="0" smtClean="0">
                <a:ln w="3175" cmpd="sng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ΠΡΟΣΘΕΤΕΣ ΑΡΜΟΔΙΟΤΗΤΕΣ ΠΟΥ ΑΝΑΤΙΘΕΝΤΑΙ ΣΤΗΝ ΕΠΙΤΡΟΠΗ ΔΗΜΟΣΙΑΣ ΥΠΗΡΕΣΙΑΣ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211" y="1720840"/>
            <a:ext cx="102751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Ανατίθεται ευθύνη στην ΕΔΥ για παρακολούθηση της ορθής εφαρμογής του συστήματος αξιολόγησης των δημοσίων υπαλλήλων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(έλεγχος και δημοσιοποίηση στην Ετήσια Έκθεση στατιστικών στοιχείων υποβολή εισηγήσεων για βελτίωση του εν λόγω συστήματος με στόχο την αποτροπή φαινομένων καταχρήσεων, αυθαιρεσιών και ισοπεδωτικών αξιολογήσεων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Σε όλες τις διαδικασίες της, η ΕΔΥ μεριμνά για την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ε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φαρμογή εσωτερικών ασφαλιστικών δικλείδων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προς διασφάλιση της συμμόρφωσης της με τους τύπους, το νομικό πλαίσιο και τις αρχές που διέπουν την επιλογή των υποψηφίων </a:t>
            </a:r>
          </a:p>
        </p:txBody>
      </p:sp>
    </p:spTree>
    <p:extLst>
      <p:ext uri="{BB962C8B-B14F-4D97-AF65-F5344CB8AC3E}">
        <p14:creationId xmlns:p14="http://schemas.microsoft.com/office/powerpoint/2010/main" val="11463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78" y="1004669"/>
            <a:ext cx="10978992" cy="52388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4400" b="1" dirty="0" smtClean="0">
                <a:solidFill>
                  <a:schemeClr val="bg1"/>
                </a:solidFill>
              </a:rPr>
              <a:t>ΕΥΧΑΡΙΣΤΟΥΜΕ</a:t>
            </a:r>
          </a:p>
          <a:p>
            <a:pPr marL="0" indent="0" algn="ctr">
              <a:buNone/>
            </a:pPr>
            <a:r>
              <a:rPr lang="el-GR" sz="4400" b="1" dirty="0" smtClean="0">
                <a:solidFill>
                  <a:schemeClr val="bg1"/>
                </a:solidFill>
              </a:rPr>
              <a:t> ΓΙΑ ΤΗΝ ΠΡΟΣΟΧΗ ΣΑΣ</a:t>
            </a:r>
            <a:endParaRPr lang="en-GB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26" y="754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ΑΡΜΟΔΙΟΤΗΤΕΣ </a:t>
            </a:r>
            <a:r>
              <a:rPr lang="el-GR" sz="4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της</a:t>
            </a:r>
            <a:r>
              <a:rPr lang="el-GR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0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Επιτροπησ</a:t>
            </a:r>
            <a:endParaRPr lang="en-GB" sz="4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26" y="1298107"/>
            <a:ext cx="10515600" cy="5144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000" dirty="0">
                <a:solidFill>
                  <a:schemeClr val="bg1"/>
                </a:solidFill>
              </a:rPr>
              <a:t>Η ΕΔΥ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l-GR" sz="3000" dirty="0">
                <a:solidFill>
                  <a:schemeClr val="bg1"/>
                </a:solidFill>
              </a:rPr>
              <a:t>έχει </a:t>
            </a:r>
            <a:r>
              <a:rPr lang="el-GR" sz="3000" b="1" dirty="0">
                <a:solidFill>
                  <a:schemeClr val="bg1"/>
                </a:solidFill>
              </a:rPr>
              <a:t>αποκλειστική αρμοδιότητα </a:t>
            </a:r>
            <a:r>
              <a:rPr lang="el-GR" sz="3000" dirty="0">
                <a:solidFill>
                  <a:schemeClr val="bg1"/>
                </a:solidFill>
              </a:rPr>
              <a:t>για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διορισμούς, 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προαγωγές,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μεταθέσεις, 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επικυρώσεις διορισμών, 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αφυπηρετήσεις κλπ. </a:t>
            </a:r>
          </a:p>
          <a:p>
            <a:r>
              <a:rPr lang="el-GR" sz="3000" b="1" dirty="0">
                <a:solidFill>
                  <a:schemeClr val="bg1"/>
                </a:solidFill>
              </a:rPr>
              <a:t>Λειτουργεί ως πειθαρχικό δικαστήριο</a:t>
            </a:r>
            <a:r>
              <a:rPr lang="en-GB" sz="3000" b="1" dirty="0">
                <a:solidFill>
                  <a:schemeClr val="bg1"/>
                </a:solidFill>
              </a:rPr>
              <a:t>,</a:t>
            </a:r>
            <a:r>
              <a:rPr lang="el-GR" sz="3000" b="1" dirty="0">
                <a:solidFill>
                  <a:schemeClr val="bg1"/>
                </a:solidFill>
              </a:rPr>
              <a:t> με δυνατότητα επιβολής ποινών που φτάνουν μέχρι την αναγκαστική αφυπηρέτηση και την απόλυση. </a:t>
            </a:r>
            <a:endParaRPr lang="en-GB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7339" y="606828"/>
            <a:ext cx="10928668" cy="542821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400" b="1" dirty="0">
                <a:solidFill>
                  <a:schemeClr val="bg1"/>
                </a:solidFill>
              </a:rPr>
              <a:t>Η ΕΔΥ έχει να διαχειριστεί </a:t>
            </a:r>
            <a:r>
              <a:rPr lang="el-GR" sz="3400" b="1" dirty="0" smtClean="0">
                <a:solidFill>
                  <a:srgbClr val="FF0000"/>
                </a:solidFill>
              </a:rPr>
              <a:t>864 διαφορετικές</a:t>
            </a:r>
            <a:r>
              <a:rPr lang="en-US" sz="3400" b="1" dirty="0" smtClean="0">
                <a:solidFill>
                  <a:srgbClr val="FF0000"/>
                </a:solidFill>
              </a:rPr>
              <a:t> </a:t>
            </a:r>
            <a:r>
              <a:rPr lang="el-GR" sz="3400" b="1" dirty="0" smtClean="0">
                <a:solidFill>
                  <a:srgbClr val="FF0000"/>
                </a:solidFill>
              </a:rPr>
              <a:t> κατηγορίες θέσεων </a:t>
            </a:r>
            <a:r>
              <a:rPr lang="el-GR" sz="3400" b="1" dirty="0">
                <a:solidFill>
                  <a:schemeClr val="bg1"/>
                </a:solidFill>
              </a:rPr>
              <a:t>(με ξεχωριστά Σχέδια Υπηρεσίας η κάθε μια</a:t>
            </a:r>
            <a:r>
              <a:rPr lang="el-GR" sz="3400" b="1" dirty="0" smtClean="0">
                <a:solidFill>
                  <a:schemeClr val="bg1"/>
                </a:solidFill>
              </a:rPr>
              <a:t>)</a:t>
            </a:r>
            <a:r>
              <a:rPr lang="en-GB" sz="3400" b="1" dirty="0" smtClean="0">
                <a:solidFill>
                  <a:schemeClr val="bg1"/>
                </a:solidFill>
              </a:rPr>
              <a:t>,</a:t>
            </a:r>
            <a:r>
              <a:rPr lang="el-GR" sz="3400" b="1" dirty="0" smtClean="0">
                <a:solidFill>
                  <a:schemeClr val="bg1"/>
                </a:solidFill>
              </a:rPr>
              <a:t> από </a:t>
            </a:r>
            <a:r>
              <a:rPr lang="el-GR" sz="3400" b="1" dirty="0">
                <a:solidFill>
                  <a:schemeClr val="bg1"/>
                </a:solidFill>
              </a:rPr>
              <a:t>τη θέση του Βοηθού Γραφείου μέχρι και τις θέσεις Γενικών Διευθυντών που είναι οι ανώτατες στην ιεραρχία.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3400" b="1" dirty="0">
                <a:solidFill>
                  <a:schemeClr val="bg1"/>
                </a:solidFill>
              </a:rPr>
              <a:t>Οι θέσεις εισδοχής στις </a:t>
            </a:r>
            <a:r>
              <a:rPr lang="el-GR" sz="3400" b="1" dirty="0" smtClean="0">
                <a:solidFill>
                  <a:schemeClr val="bg1"/>
                </a:solidFill>
              </a:rPr>
              <a:t>Ιατρικές </a:t>
            </a:r>
            <a:r>
              <a:rPr lang="el-GR" sz="3400" b="1" dirty="0">
                <a:solidFill>
                  <a:schemeClr val="bg1"/>
                </a:solidFill>
              </a:rPr>
              <a:t>Υ</a:t>
            </a:r>
            <a:r>
              <a:rPr lang="el-GR" sz="3400" b="1" dirty="0" smtClean="0">
                <a:solidFill>
                  <a:schemeClr val="bg1"/>
                </a:solidFill>
              </a:rPr>
              <a:t>πηρεσίες </a:t>
            </a:r>
            <a:r>
              <a:rPr lang="el-GR" sz="3400" b="1" dirty="0">
                <a:solidFill>
                  <a:schemeClr val="bg1"/>
                </a:solidFill>
              </a:rPr>
              <a:t>μεταφέρθηκαν στον ΟΚΥΠΥ.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3400" b="1" dirty="0">
                <a:solidFill>
                  <a:schemeClr val="bg1"/>
                </a:solidFill>
              </a:rPr>
              <a:t>Σ</a:t>
            </a:r>
            <a:r>
              <a:rPr lang="el-GR" sz="3400" b="1" dirty="0" smtClean="0">
                <a:solidFill>
                  <a:schemeClr val="bg1"/>
                </a:solidFill>
              </a:rPr>
              <a:t>τη Δημόσια </a:t>
            </a:r>
            <a:r>
              <a:rPr lang="el-GR" sz="3400" b="1" dirty="0">
                <a:solidFill>
                  <a:schemeClr val="bg1"/>
                </a:solidFill>
              </a:rPr>
              <a:t>Υπηρεσία </a:t>
            </a:r>
            <a:r>
              <a:rPr lang="el-GR" sz="3400" b="1" dirty="0" smtClean="0">
                <a:solidFill>
                  <a:schemeClr val="bg1"/>
                </a:solidFill>
              </a:rPr>
              <a:t>μεταφέρθηκαν </a:t>
            </a:r>
            <a:r>
              <a:rPr lang="el-GR" sz="3400" b="1" dirty="0">
                <a:solidFill>
                  <a:schemeClr val="bg1"/>
                </a:solidFill>
              </a:rPr>
              <a:t>οι θέσεις από τον Οργανισμό Γεωργικής Ασφάλισης (</a:t>
            </a:r>
            <a:r>
              <a:rPr lang="el-GR" sz="3400" b="1" dirty="0">
                <a:solidFill>
                  <a:srgbClr val="FF0000"/>
                </a:solidFill>
              </a:rPr>
              <a:t>32 θέσεις</a:t>
            </a:r>
            <a:r>
              <a:rPr lang="el-GR" sz="3400" b="1" dirty="0" smtClean="0">
                <a:solidFill>
                  <a:schemeClr val="bg1"/>
                </a:solidFill>
              </a:rPr>
              <a:t>) και από </a:t>
            </a:r>
            <a:r>
              <a:rPr lang="el-GR" sz="3400" b="1" dirty="0">
                <a:solidFill>
                  <a:schemeClr val="bg1"/>
                </a:solidFill>
              </a:rPr>
              <a:t>τον ΚΟΤ (</a:t>
            </a:r>
            <a:r>
              <a:rPr lang="el-GR" sz="3400" b="1" dirty="0">
                <a:solidFill>
                  <a:srgbClr val="FF0000"/>
                </a:solidFill>
              </a:rPr>
              <a:t>193 θέσεις</a:t>
            </a:r>
            <a:r>
              <a:rPr lang="el-GR" sz="3400" b="1" dirty="0" smtClean="0">
                <a:solidFill>
                  <a:schemeClr val="bg1"/>
                </a:solidFill>
              </a:rPr>
              <a:t>).</a:t>
            </a:r>
            <a:endParaRPr lang="el-GR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36104" y="1566025"/>
            <a:ext cx="10972800" cy="34808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l-GR" sz="5300" dirty="0">
                <a:solidFill>
                  <a:schemeClr val="bg1"/>
                </a:solidFill>
                <a:latin typeface="Arial Black" panose="020B0A04020102020204" pitchFamily="34" charset="0"/>
              </a:rPr>
              <a:t>ΣΥΝΟΠΤΙΚΗ ΑΝΑΦΟΡΑ </a:t>
            </a:r>
            <a:br>
              <a:rPr lang="el-GR" sz="53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5300" dirty="0">
                <a:solidFill>
                  <a:schemeClr val="bg1"/>
                </a:solidFill>
                <a:latin typeface="Arial Black" panose="020B0A04020102020204" pitchFamily="34" charset="0"/>
              </a:rPr>
              <a:t>ΣΤΟ ΕΡΓΟ ΤΗΣ ΕΔΥ </a:t>
            </a:r>
            <a:br>
              <a:rPr lang="el-GR" sz="53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l-GR" sz="5300" dirty="0">
                <a:solidFill>
                  <a:schemeClr val="bg1"/>
                </a:solidFill>
                <a:latin typeface="Arial Black" panose="020B0A04020102020204" pitchFamily="34" charset="0"/>
              </a:rPr>
              <a:t>ΚΑΤΑ ΤΟ 2018</a:t>
            </a:r>
            <a:r>
              <a:rPr lang="en-US" sz="53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l-GR" sz="44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l-GR" sz="44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el-GR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2248</Words>
  <Application>Microsoft Office PowerPoint</Application>
  <PresentationFormat>Widescreen</PresentationFormat>
  <Paragraphs>908</Paragraphs>
  <Slides>65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Arial Black</vt:lpstr>
      <vt:lpstr>Arial Rounded MT Bold</vt:lpstr>
      <vt:lpstr>Calibri</vt:lpstr>
      <vt:lpstr>Century Gothic</vt:lpstr>
      <vt:lpstr>Times New Roman</vt:lpstr>
      <vt:lpstr>Wingdings</vt:lpstr>
      <vt:lpstr>Wingdings 3</vt:lpstr>
      <vt:lpstr>Slice</vt:lpstr>
      <vt:lpstr>1_Slice</vt:lpstr>
      <vt:lpstr>       </vt:lpstr>
      <vt:lpstr>συσταση και λειτουργια της ΕΔΥ</vt:lpstr>
      <vt:lpstr>ΑνεξαρτησIα της ΕπιτροπHς </vt:lpstr>
      <vt:lpstr>ΣYνθεση της ΕπιτροπHς</vt:lpstr>
      <vt:lpstr>Oραμα</vt:lpstr>
      <vt:lpstr>ΣΤΟΧΟΣ ΤΗΣ ΕΠΙΤΡΟΠΗΣ</vt:lpstr>
      <vt:lpstr>ΑΡΜΟΔΙΟΤΗΤΕΣ της Επιτροπησ</vt:lpstr>
      <vt:lpstr>PowerPoint Presentation</vt:lpstr>
      <vt:lpstr>ΣΥΝΟΠΤΙΚΗ ΑΝΑΦΟΡΑ  ΣΤΟ ΕΡΓΟ ΤΗΣ ΕΔΥ  ΚΑΤΑ ΤΟ 2018  </vt:lpstr>
      <vt:lpstr>ΕΡΓΑΣΙΕΣ ΤΗΣ ΕΔΥ  ΑΝΑ ΚΑΤΗΓΟΡΙΑ ΘΕΜΑΤΟΣ</vt:lpstr>
      <vt:lpstr>ΠΛΗΡΩΣΗ ΘΕΣΕΩΝ </vt:lpstr>
      <vt:lpstr>ΚΑΤΑΣΤΑΣΗ ΝΟΜΟΘΕΤΗΜΕΝΩΝ ΘΕΣΕΩΝ</vt:lpstr>
      <vt:lpstr>ΝομοθετημΕΝες ΘΕσεις ανΑ ΚλΙμακα (ΣΕΠΤΕΜΒΡΙΟΣ 2019) </vt:lpstr>
      <vt:lpstr>PowerPoint Presentation</vt:lpstr>
      <vt:lpstr>ΠΛΗΡΩΣΕΙΣ ΘΕΣΕΩΝ</vt:lpstr>
      <vt:lpstr> Διορισμοι - Προαγωγεσ </vt:lpstr>
      <vt:lpstr> Διορισμοι - Προαγωγεσ </vt:lpstr>
      <vt:lpstr> Διορισμοι - Προαγωγεσ </vt:lpstr>
      <vt:lpstr>  ΠΡΟΦΟΡΙΚΗ ΕΞΕΤΑΣΗ ΥΠΟΨΗΦΙΩΝ  </vt:lpstr>
      <vt:lpstr>  ΠΡΟΦΟΡΙΚΗ ΕΞΕΤΑΣΗ ΥΠΟΨΗΦΙΩΝ  </vt:lpstr>
      <vt:lpstr>  ΠΡΟΦΟΡΙΚΗ ΕΞΕΤΑΣΗ ΥΠΟΨΗΦΙΩΝ  </vt:lpstr>
      <vt:lpstr>      ΠΡΟΣΛΗΨΕΙΣ ΣΤΗ ΔΗΜΟΣΙΑ ΥΠΗΡΕΣΙΑ</vt:lpstr>
      <vt:lpstr>Παραδειγμα σχετικο με τη διαδικασια πληρωσησ θεσεων με τους περι αξιολογησησ νομουσ</vt:lpstr>
      <vt:lpstr>PowerPoint Presentation</vt:lpstr>
      <vt:lpstr>Επιπεδο εκπαιδευσης  δημοσιων υπαλληλων (ΜΕΧΡΙ 31.12.18) </vt:lpstr>
      <vt:lpstr> </vt:lpstr>
      <vt:lpstr>Κατανομη θεσεων ανα φυλο (30.9.2019)</vt:lpstr>
      <vt:lpstr>PowerPoint Presentation</vt:lpstr>
      <vt:lpstr>ΠΕΙΘΑΡΧΙΚΕΣ ΥΠΟΘΕΣΕΙΣ</vt:lpstr>
      <vt:lpstr>ΠΕΙΘΑΡΧΙΚΕΣ ΠΟΙΝΕΣ</vt:lpstr>
      <vt:lpstr>ΔΙΑΘΕΣΙΜΟΤΗΤΕΣ</vt:lpstr>
      <vt:lpstr>PowerPoint Presentation</vt:lpstr>
      <vt:lpstr>ΑΠΟΦΑΣΕΙΣ ΕΔΥ ΓΙΑ ΑΛΛΑ ΘΕΜΑΤΑ</vt:lpstr>
      <vt:lpstr>Αφυπηρετησεισ</vt:lpstr>
      <vt:lpstr>ΟΙΚΕΙΟΘΕΛΗΣ ΠΡΟΩΡΗ ΑΦΥΠΗΡΕΤΗΣΗ</vt:lpstr>
      <vt:lpstr>ΟΙΚΕΙΟΘΕΛΗΣ ΠΡΟΩΡΗ ΑΦΥΠΗΡΕΤΗΣΗ</vt:lpstr>
      <vt:lpstr>Προωρεσ Αφυπηρετησεισ  υπουργειου υγειασ</vt:lpstr>
      <vt:lpstr>Ηλεκτρονικη διακυβερνηση ΕκσυγχρονιστικA ΜEτρα  </vt:lpstr>
      <vt:lpstr>PowerPoint Presentation</vt:lpstr>
      <vt:lpstr>ΣυνεδριAσεις με χρHση  του η-συνεργασIα</vt:lpstr>
      <vt:lpstr>ΙστοσελIδα της ΕπιτροπHς ΔημOσιας ΥπηρεσIας</vt:lpstr>
      <vt:lpstr>ΙστοσελIδα της ΕπιτροπHς ΔημOσιας ΥπηρεσIας</vt:lpstr>
      <vt:lpstr>ΣYστημα ηλεκτρονικHς υποβολHς αιτHσεων</vt:lpstr>
      <vt:lpstr>PowerPoint Presentation</vt:lpstr>
      <vt:lpstr>PowerPoint Presentation</vt:lpstr>
      <vt:lpstr>PowerPoint Presentation</vt:lpstr>
      <vt:lpstr>PowerPoint Presentation</vt:lpstr>
      <vt:lpstr>ΚΑΤΑΛΟΓΟΣ ΑΙΤΗΤΩΝ</vt:lpstr>
      <vt:lpstr>ΕΠΙΤΑΧΥΝΣΗ ΔΙΑΔΙΚΑΣΙΩΝ</vt:lpstr>
      <vt:lpstr>ΕΠΙΤΑΧΥΝΣΗ ΔΙΑΔΙΚΑΣΙΩΝ</vt:lpstr>
      <vt:lpstr>PowerPoint Presentation</vt:lpstr>
      <vt:lpstr>ΔΙΕΞΑΓΩΓΗ ΕΞΕΤΑΣΕΩΝ ΓΙΑ ΠΛΗΡΩΣΗ ΘΕΣΕΩΝ ΕΙΣΔΟΧΗΣ</vt:lpstr>
      <vt:lpstr>ΗλεκτρονικΗ διακυβΕρνηση </vt:lpstr>
      <vt:lpstr>PowerPoint Presentation</vt:lpstr>
      <vt:lpstr>PowerPoint Presentation</vt:lpstr>
      <vt:lpstr>PowerPoint Presentation</vt:lpstr>
      <vt:lpstr>ΣΥστημα αξιολΟγησης</vt:lpstr>
      <vt:lpstr>ΣΥστημα αξιολΟγησης</vt:lpstr>
      <vt:lpstr>ΣχΕδια ΥπηρεσΙας </vt:lpstr>
      <vt:lpstr>ΣχΕδια ΥπηρεσΙας</vt:lpstr>
      <vt:lpstr>ΥποχρΕωση Ολων μας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ΕΠΙΤΡΟΠΗ ΔΗΜΟΣΙΑΣ ΥΠΗΡΕΣΙΑΣ (ΕΔΥ)</dc:title>
  <dc:creator>30105 30105</dc:creator>
  <cp:lastModifiedBy>Loukia Mavridou</cp:lastModifiedBy>
  <cp:revision>319</cp:revision>
  <cp:lastPrinted>2019-10-31T08:42:25Z</cp:lastPrinted>
  <dcterms:created xsi:type="dcterms:W3CDTF">2018-06-23T14:45:35Z</dcterms:created>
  <dcterms:modified xsi:type="dcterms:W3CDTF">2019-11-07T06:20:20Z</dcterms:modified>
</cp:coreProperties>
</file>